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handoutMasterIdLst>
    <p:handoutMasterId r:id="rId44"/>
  </p:handoutMasterIdLst>
  <p:sldIdLst>
    <p:sldId id="256" r:id="rId2"/>
    <p:sldId id="257" r:id="rId3"/>
    <p:sldId id="258" r:id="rId4"/>
    <p:sldId id="296" r:id="rId5"/>
    <p:sldId id="259" r:id="rId6"/>
    <p:sldId id="262" r:id="rId7"/>
    <p:sldId id="260" r:id="rId8"/>
    <p:sldId id="261" r:id="rId9"/>
    <p:sldId id="263" r:id="rId10"/>
    <p:sldId id="264" r:id="rId11"/>
    <p:sldId id="266" r:id="rId12"/>
    <p:sldId id="267" r:id="rId13"/>
    <p:sldId id="268" r:id="rId14"/>
    <p:sldId id="265" r:id="rId15"/>
    <p:sldId id="269" r:id="rId16"/>
    <p:sldId id="270" r:id="rId17"/>
    <p:sldId id="271" r:id="rId18"/>
    <p:sldId id="272" r:id="rId19"/>
    <p:sldId id="273" r:id="rId20"/>
    <p:sldId id="274" r:id="rId21"/>
    <p:sldId id="275" r:id="rId22"/>
    <p:sldId id="276" r:id="rId23"/>
    <p:sldId id="277" r:id="rId24"/>
    <p:sldId id="278" r:id="rId25"/>
    <p:sldId id="279" r:id="rId26"/>
    <p:sldId id="292" r:id="rId27"/>
    <p:sldId id="280" r:id="rId28"/>
    <p:sldId id="281" r:id="rId29"/>
    <p:sldId id="282" r:id="rId30"/>
    <p:sldId id="283" r:id="rId31"/>
    <p:sldId id="291" r:id="rId32"/>
    <p:sldId id="289" r:id="rId33"/>
    <p:sldId id="284" r:id="rId34"/>
    <p:sldId id="285" r:id="rId35"/>
    <p:sldId id="287" r:id="rId36"/>
    <p:sldId id="286" r:id="rId37"/>
    <p:sldId id="288" r:id="rId38"/>
    <p:sldId id="290" r:id="rId39"/>
    <p:sldId id="293" r:id="rId40"/>
    <p:sldId id="294" r:id="rId41"/>
    <p:sldId id="295" r:id="rId4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9" clrMode="bw"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05" d="100"/>
          <a:sy n="105" d="100"/>
        </p:scale>
        <p:origin x="-1056"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presProps" Target="presProps.xml"/><Relationship Id="rId47" Type="http://schemas.openxmlformats.org/officeDocument/2006/relationships/viewProps" Target="viewProps.xml"/><Relationship Id="rId48" Type="http://schemas.openxmlformats.org/officeDocument/2006/relationships/theme" Target="theme/theme1.xml"/><Relationship Id="rId49"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notesMaster" Target="notesMasters/notesMaster1.xml"/><Relationship Id="rId44" Type="http://schemas.openxmlformats.org/officeDocument/2006/relationships/handoutMaster" Target="handoutMasters/handoutMaster1.xml"/><Relationship Id="rId45" Type="http://schemas.openxmlformats.org/officeDocument/2006/relationships/printerSettings" Target="printerSettings/printerSettings1.bin"/></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F644FA9-6688-504D-A6DD-F8C1650D5B6F}" type="datetimeFigureOut">
              <a:rPr lang="en-US" smtClean="0"/>
              <a:t>20-04-26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37F7FC8-A103-654C-B7BD-0518E15BE7E5}" type="slidenum">
              <a:rPr lang="en-US" smtClean="0"/>
              <a:t>‹#›</a:t>
            </a:fld>
            <a:endParaRPr lang="en-US"/>
          </a:p>
        </p:txBody>
      </p:sp>
    </p:spTree>
    <p:extLst>
      <p:ext uri="{BB962C8B-B14F-4D97-AF65-F5344CB8AC3E}">
        <p14:creationId xmlns:p14="http://schemas.microsoft.com/office/powerpoint/2010/main" val="24273872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694192-F7AF-254D-AFEE-CF6775CBE288}" type="datetimeFigureOut">
              <a:rPr lang="en-US" smtClean="0"/>
              <a:t>20-04-19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64A1BA-6277-3149-A0B9-F3527BCB23E5}" type="slidenum">
              <a:rPr lang="en-US" smtClean="0"/>
              <a:t>‹#›</a:t>
            </a:fld>
            <a:endParaRPr lang="en-US"/>
          </a:p>
        </p:txBody>
      </p:sp>
    </p:spTree>
    <p:extLst>
      <p:ext uri="{BB962C8B-B14F-4D97-AF65-F5344CB8AC3E}">
        <p14:creationId xmlns:p14="http://schemas.microsoft.com/office/powerpoint/2010/main" val="93133408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(answer – a 1</a:t>
            </a:r>
            <a:r>
              <a:rPr lang="en-US" sz="1200" kern="1200" baseline="30000" dirty="0" smtClean="0">
                <a:solidFill>
                  <a:schemeClr val="tx1"/>
                </a:solidFill>
                <a:effectLst/>
                <a:latin typeface="+mn-lt"/>
                <a:ea typeface="+mn-ea"/>
                <a:cs typeface="+mn-cs"/>
              </a:rPr>
              <a:t>st</a:t>
            </a:r>
            <a:r>
              <a:rPr lang="en-US" sz="1200" kern="1200" dirty="0" smtClean="0">
                <a:solidFill>
                  <a:schemeClr val="tx1"/>
                </a:solidFill>
                <a:effectLst/>
                <a:latin typeface="+mn-lt"/>
                <a:ea typeface="+mn-ea"/>
                <a:cs typeface="+mn-cs"/>
              </a:rPr>
              <a:t> person narrator should be a child. Past tense suggests that they have grown up) </a:t>
            </a:r>
            <a:endParaRPr lang="en-CA"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064A1BA-6277-3149-A0B9-F3527BCB23E5}" type="slidenum">
              <a:rPr lang="en-US" smtClean="0"/>
              <a:t>25</a:t>
            </a:fld>
            <a:endParaRPr lang="en-US"/>
          </a:p>
        </p:txBody>
      </p:sp>
    </p:spTree>
    <p:extLst>
      <p:ext uri="{BB962C8B-B14F-4D97-AF65-F5344CB8AC3E}">
        <p14:creationId xmlns:p14="http://schemas.microsoft.com/office/powerpoint/2010/main" val="15743365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(answer – a 1</a:t>
            </a:r>
            <a:r>
              <a:rPr lang="en-US" sz="1200" kern="1200" baseline="30000" dirty="0" smtClean="0">
                <a:solidFill>
                  <a:schemeClr val="tx1"/>
                </a:solidFill>
                <a:effectLst/>
                <a:latin typeface="+mn-lt"/>
                <a:ea typeface="+mn-ea"/>
                <a:cs typeface="+mn-cs"/>
              </a:rPr>
              <a:t>st</a:t>
            </a:r>
            <a:r>
              <a:rPr lang="en-US" sz="1200" kern="1200" dirty="0" smtClean="0">
                <a:solidFill>
                  <a:schemeClr val="tx1"/>
                </a:solidFill>
                <a:effectLst/>
                <a:latin typeface="+mn-lt"/>
                <a:ea typeface="+mn-ea"/>
                <a:cs typeface="+mn-cs"/>
              </a:rPr>
              <a:t> person narrator should be a child. Past tense suggests that they have grown up) </a:t>
            </a:r>
            <a:endParaRPr lang="en-CA"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064A1BA-6277-3149-A0B9-F3527BCB23E5}" type="slidenum">
              <a:rPr lang="en-US" smtClean="0"/>
              <a:t>26</a:t>
            </a:fld>
            <a:endParaRPr lang="en-US"/>
          </a:p>
        </p:txBody>
      </p:sp>
    </p:spTree>
    <p:extLst>
      <p:ext uri="{BB962C8B-B14F-4D97-AF65-F5344CB8AC3E}">
        <p14:creationId xmlns:p14="http://schemas.microsoft.com/office/powerpoint/2010/main" val="15743365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64A1BA-6277-3149-A0B9-F3527BCB23E5}" type="slidenum">
              <a:rPr lang="en-US" smtClean="0"/>
              <a:t>27</a:t>
            </a:fld>
            <a:endParaRPr lang="en-US"/>
          </a:p>
        </p:txBody>
      </p:sp>
    </p:spTree>
    <p:extLst>
      <p:ext uri="{BB962C8B-B14F-4D97-AF65-F5344CB8AC3E}">
        <p14:creationId xmlns:p14="http://schemas.microsoft.com/office/powerpoint/2010/main" val="15743365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64A1BA-6277-3149-A0B9-F3527BCB23E5}" type="slidenum">
              <a:rPr lang="en-US" smtClean="0"/>
              <a:t>28</a:t>
            </a:fld>
            <a:endParaRPr lang="en-US"/>
          </a:p>
        </p:txBody>
      </p:sp>
    </p:spTree>
    <p:extLst>
      <p:ext uri="{BB962C8B-B14F-4D97-AF65-F5344CB8AC3E}">
        <p14:creationId xmlns:p14="http://schemas.microsoft.com/office/powerpoint/2010/main" val="15743365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64A1BA-6277-3149-A0B9-F3527BCB23E5}" type="slidenum">
              <a:rPr lang="en-US" smtClean="0"/>
              <a:t>29</a:t>
            </a:fld>
            <a:endParaRPr lang="en-US"/>
          </a:p>
        </p:txBody>
      </p:sp>
    </p:spTree>
    <p:extLst>
      <p:ext uri="{BB962C8B-B14F-4D97-AF65-F5344CB8AC3E}">
        <p14:creationId xmlns:p14="http://schemas.microsoft.com/office/powerpoint/2010/main" val="15743365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64A1BA-6277-3149-A0B9-F3527BCB23E5}" type="slidenum">
              <a:rPr lang="en-US" smtClean="0"/>
              <a:t>30</a:t>
            </a:fld>
            <a:endParaRPr lang="en-US"/>
          </a:p>
        </p:txBody>
      </p:sp>
    </p:spTree>
    <p:extLst>
      <p:ext uri="{BB962C8B-B14F-4D97-AF65-F5344CB8AC3E}">
        <p14:creationId xmlns:p14="http://schemas.microsoft.com/office/powerpoint/2010/main" val="15743365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64A1BA-6277-3149-A0B9-F3527BCB23E5}" type="slidenum">
              <a:rPr lang="en-US" smtClean="0"/>
              <a:t>31</a:t>
            </a:fld>
            <a:endParaRPr lang="en-US"/>
          </a:p>
        </p:txBody>
      </p:sp>
    </p:spTree>
    <p:extLst>
      <p:ext uri="{BB962C8B-B14F-4D97-AF65-F5344CB8AC3E}">
        <p14:creationId xmlns:p14="http://schemas.microsoft.com/office/powerpoint/2010/main" val="15743365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D6C89C5-7FD8-234C-A6B6-39A7931339C5}" type="datetimeFigureOut">
              <a:rPr lang="en-US" smtClean="0"/>
              <a:t>20-04-18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144A7B-E90E-6A4B-B9A3-4992F95781FF}" type="slidenum">
              <a:rPr lang="en-US" smtClean="0"/>
              <a:t>‹#›</a:t>
            </a:fld>
            <a:endParaRPr lang="en-US"/>
          </a:p>
        </p:txBody>
      </p:sp>
    </p:spTree>
    <p:extLst>
      <p:ext uri="{BB962C8B-B14F-4D97-AF65-F5344CB8AC3E}">
        <p14:creationId xmlns:p14="http://schemas.microsoft.com/office/powerpoint/2010/main" val="4070759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6C89C5-7FD8-234C-A6B6-39A7931339C5}" type="datetimeFigureOut">
              <a:rPr lang="en-US" smtClean="0"/>
              <a:t>20-04-18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144A7B-E90E-6A4B-B9A3-4992F95781FF}" type="slidenum">
              <a:rPr lang="en-US" smtClean="0"/>
              <a:t>‹#›</a:t>
            </a:fld>
            <a:endParaRPr lang="en-US"/>
          </a:p>
        </p:txBody>
      </p:sp>
    </p:spTree>
    <p:extLst>
      <p:ext uri="{BB962C8B-B14F-4D97-AF65-F5344CB8AC3E}">
        <p14:creationId xmlns:p14="http://schemas.microsoft.com/office/powerpoint/2010/main" val="764289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6C89C5-7FD8-234C-A6B6-39A7931339C5}" type="datetimeFigureOut">
              <a:rPr lang="en-US" smtClean="0"/>
              <a:t>20-04-18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144A7B-E90E-6A4B-B9A3-4992F95781FF}" type="slidenum">
              <a:rPr lang="en-US" smtClean="0"/>
              <a:t>‹#›</a:t>
            </a:fld>
            <a:endParaRPr lang="en-US"/>
          </a:p>
        </p:txBody>
      </p:sp>
    </p:spTree>
    <p:extLst>
      <p:ext uri="{BB962C8B-B14F-4D97-AF65-F5344CB8AC3E}">
        <p14:creationId xmlns:p14="http://schemas.microsoft.com/office/powerpoint/2010/main" val="2109883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D6C89C5-7FD8-234C-A6B6-39A7931339C5}" type="datetimeFigureOut">
              <a:rPr lang="en-US" smtClean="0"/>
              <a:t>20-04-18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144A7B-E90E-6A4B-B9A3-4992F95781FF}" type="slidenum">
              <a:rPr lang="en-US" smtClean="0"/>
              <a:t>‹#›</a:t>
            </a:fld>
            <a:endParaRPr lang="en-US"/>
          </a:p>
        </p:txBody>
      </p:sp>
    </p:spTree>
    <p:extLst>
      <p:ext uri="{BB962C8B-B14F-4D97-AF65-F5344CB8AC3E}">
        <p14:creationId xmlns:p14="http://schemas.microsoft.com/office/powerpoint/2010/main" val="1901525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D6C89C5-7FD8-234C-A6B6-39A7931339C5}" type="datetimeFigureOut">
              <a:rPr lang="en-US" smtClean="0"/>
              <a:t>20-04-18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144A7B-E90E-6A4B-B9A3-4992F95781FF}" type="slidenum">
              <a:rPr lang="en-US" smtClean="0"/>
              <a:t>‹#›</a:t>
            </a:fld>
            <a:endParaRPr lang="en-US"/>
          </a:p>
        </p:txBody>
      </p:sp>
    </p:spTree>
    <p:extLst>
      <p:ext uri="{BB962C8B-B14F-4D97-AF65-F5344CB8AC3E}">
        <p14:creationId xmlns:p14="http://schemas.microsoft.com/office/powerpoint/2010/main" val="25268134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D6C89C5-7FD8-234C-A6B6-39A7931339C5}" type="datetimeFigureOut">
              <a:rPr lang="en-US" smtClean="0"/>
              <a:t>20-04-18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144A7B-E90E-6A4B-B9A3-4992F95781FF}" type="slidenum">
              <a:rPr lang="en-US" smtClean="0"/>
              <a:t>‹#›</a:t>
            </a:fld>
            <a:endParaRPr lang="en-US"/>
          </a:p>
        </p:txBody>
      </p:sp>
    </p:spTree>
    <p:extLst>
      <p:ext uri="{BB962C8B-B14F-4D97-AF65-F5344CB8AC3E}">
        <p14:creationId xmlns:p14="http://schemas.microsoft.com/office/powerpoint/2010/main" val="3634632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6C89C5-7FD8-234C-A6B6-39A7931339C5}" type="datetimeFigureOut">
              <a:rPr lang="en-US" smtClean="0"/>
              <a:t>20-04-18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144A7B-E90E-6A4B-B9A3-4992F95781FF}" type="slidenum">
              <a:rPr lang="en-US" smtClean="0"/>
              <a:t>‹#›</a:t>
            </a:fld>
            <a:endParaRPr lang="en-US"/>
          </a:p>
        </p:txBody>
      </p:sp>
    </p:spTree>
    <p:extLst>
      <p:ext uri="{BB962C8B-B14F-4D97-AF65-F5344CB8AC3E}">
        <p14:creationId xmlns:p14="http://schemas.microsoft.com/office/powerpoint/2010/main" val="13467123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6C89C5-7FD8-234C-A6B6-39A7931339C5}" type="datetimeFigureOut">
              <a:rPr lang="en-US" smtClean="0"/>
              <a:t>20-04-18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144A7B-E90E-6A4B-B9A3-4992F95781FF}" type="slidenum">
              <a:rPr lang="en-US" smtClean="0"/>
              <a:t>‹#›</a:t>
            </a:fld>
            <a:endParaRPr lang="en-US"/>
          </a:p>
        </p:txBody>
      </p:sp>
    </p:spTree>
    <p:extLst>
      <p:ext uri="{BB962C8B-B14F-4D97-AF65-F5344CB8AC3E}">
        <p14:creationId xmlns:p14="http://schemas.microsoft.com/office/powerpoint/2010/main" val="7712489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6C89C5-7FD8-234C-A6B6-39A7931339C5}" type="datetimeFigureOut">
              <a:rPr lang="en-US" smtClean="0"/>
              <a:t>20-04-18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144A7B-E90E-6A4B-B9A3-4992F95781FF}" type="slidenum">
              <a:rPr lang="en-US" smtClean="0"/>
              <a:t>‹#›</a:t>
            </a:fld>
            <a:endParaRPr lang="en-US"/>
          </a:p>
        </p:txBody>
      </p:sp>
    </p:spTree>
    <p:extLst>
      <p:ext uri="{BB962C8B-B14F-4D97-AF65-F5344CB8AC3E}">
        <p14:creationId xmlns:p14="http://schemas.microsoft.com/office/powerpoint/2010/main" val="1452056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6C89C5-7FD8-234C-A6B6-39A7931339C5}" type="datetimeFigureOut">
              <a:rPr lang="en-US" smtClean="0"/>
              <a:t>20-04-18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144A7B-E90E-6A4B-B9A3-4992F95781FF}" type="slidenum">
              <a:rPr lang="en-US" smtClean="0"/>
              <a:t>‹#›</a:t>
            </a:fld>
            <a:endParaRPr lang="en-US"/>
          </a:p>
        </p:txBody>
      </p:sp>
    </p:spTree>
    <p:extLst>
      <p:ext uri="{BB962C8B-B14F-4D97-AF65-F5344CB8AC3E}">
        <p14:creationId xmlns:p14="http://schemas.microsoft.com/office/powerpoint/2010/main" val="3084175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6C89C5-7FD8-234C-A6B6-39A7931339C5}" type="datetimeFigureOut">
              <a:rPr lang="en-US" smtClean="0"/>
              <a:t>20-04-18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144A7B-E90E-6A4B-B9A3-4992F95781FF}" type="slidenum">
              <a:rPr lang="en-US" smtClean="0"/>
              <a:t>‹#›</a:t>
            </a:fld>
            <a:endParaRPr lang="en-US"/>
          </a:p>
        </p:txBody>
      </p:sp>
    </p:spTree>
    <p:extLst>
      <p:ext uri="{BB962C8B-B14F-4D97-AF65-F5344CB8AC3E}">
        <p14:creationId xmlns:p14="http://schemas.microsoft.com/office/powerpoint/2010/main" val="377127927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6C89C5-7FD8-234C-A6B6-39A7931339C5}" type="datetimeFigureOut">
              <a:rPr lang="en-US" smtClean="0"/>
              <a:t>20-04-18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144A7B-E90E-6A4B-B9A3-4992F95781FF}" type="slidenum">
              <a:rPr lang="en-US" smtClean="0"/>
              <a:t>‹#›</a:t>
            </a:fld>
            <a:endParaRPr lang="en-US"/>
          </a:p>
        </p:txBody>
      </p:sp>
    </p:spTree>
    <p:extLst>
      <p:ext uri="{BB962C8B-B14F-4D97-AF65-F5344CB8AC3E}">
        <p14:creationId xmlns:p14="http://schemas.microsoft.com/office/powerpoint/2010/main" val="34166530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 Id="rId3"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 Id="rId3"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 Id="rId3" Type="http://schemas.openxmlformats.org/officeDocument/2006/relationships/image" Target="../media/image2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jp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31.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3.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5" Type="http://schemas.openxmlformats.org/officeDocument/2006/relationships/image" Target="../media/image36.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gsprendergast.com"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92904" y="661673"/>
            <a:ext cx="7772400" cy="1301730"/>
          </a:xfrm>
        </p:spPr>
        <p:txBody>
          <a:bodyPr>
            <a:noAutofit/>
          </a:bodyPr>
          <a:lstStyle/>
          <a:p>
            <a:r>
              <a:rPr lang="en-CA" sz="3200" b="1" dirty="0"/>
              <a:t>Elevating Your Work: How to Create Children’s Picture Books That Are Not Just Entertaining</a:t>
            </a:r>
            <a:r>
              <a:rPr lang="en-CA" sz="3200" dirty="0"/>
              <a:t>, </a:t>
            </a:r>
            <a:r>
              <a:rPr lang="en-CA" sz="3200" b="1" dirty="0"/>
              <a:t>but </a:t>
            </a:r>
            <a:r>
              <a:rPr lang="en-CA" sz="3200" b="1" dirty="0" smtClean="0"/>
              <a:t>Transformative</a:t>
            </a:r>
            <a:r>
              <a:rPr lang="en-CA" sz="3200" dirty="0"/>
              <a:t/>
            </a:r>
            <a:br>
              <a:rPr lang="en-CA" sz="3200" dirty="0"/>
            </a:br>
            <a:endParaRPr lang="en-US" sz="3200" dirty="0"/>
          </a:p>
        </p:txBody>
      </p:sp>
      <p:sp>
        <p:nvSpPr>
          <p:cNvPr id="3" name="Subtitle 2"/>
          <p:cNvSpPr>
            <a:spLocks noGrp="1"/>
          </p:cNvSpPr>
          <p:nvPr>
            <p:ph type="subTitle" idx="1"/>
          </p:nvPr>
        </p:nvSpPr>
        <p:spPr>
          <a:xfrm>
            <a:off x="1371600" y="1856301"/>
            <a:ext cx="6400800" cy="943503"/>
          </a:xfrm>
        </p:spPr>
        <p:txBody>
          <a:bodyPr>
            <a:noAutofit/>
          </a:bodyPr>
          <a:lstStyle/>
          <a:p>
            <a:pPr>
              <a:spcBef>
                <a:spcPts val="0"/>
              </a:spcBef>
            </a:pPr>
            <a:r>
              <a:rPr lang="en-US" sz="2800" dirty="0" smtClean="0"/>
              <a:t>With author</a:t>
            </a:r>
          </a:p>
          <a:p>
            <a:pPr>
              <a:spcBef>
                <a:spcPts val="0"/>
              </a:spcBef>
            </a:pPr>
            <a:r>
              <a:rPr lang="en-US" sz="2800" dirty="0" smtClean="0"/>
              <a:t>Gabrielle Prendergast</a:t>
            </a:r>
            <a:endParaRPr lang="en-US" sz="2800" dirty="0"/>
          </a:p>
        </p:txBody>
      </p:sp>
      <p:pic>
        <p:nvPicPr>
          <p:cNvPr id="4" name="Picture 3"/>
          <p:cNvPicPr>
            <a:picLocks noChangeAspect="1"/>
          </p:cNvPicPr>
          <p:nvPr/>
        </p:nvPicPr>
        <p:blipFill>
          <a:blip r:embed="rId2"/>
          <a:stretch>
            <a:fillRect/>
          </a:stretch>
        </p:blipFill>
        <p:spPr>
          <a:xfrm>
            <a:off x="2677599" y="3090499"/>
            <a:ext cx="3688475" cy="3146779"/>
          </a:xfrm>
          <a:prstGeom prst="rect">
            <a:avLst/>
          </a:prstGeom>
        </p:spPr>
      </p:pic>
      <p:pic>
        <p:nvPicPr>
          <p:cNvPr id="5" name="Picture 4"/>
          <p:cNvPicPr>
            <a:picLocks noChangeAspect="1"/>
          </p:cNvPicPr>
          <p:nvPr/>
        </p:nvPicPr>
        <p:blipFill>
          <a:blip r:embed="rId3"/>
          <a:stretch>
            <a:fillRect/>
          </a:stretch>
        </p:blipFill>
        <p:spPr>
          <a:xfrm>
            <a:off x="351325" y="3250459"/>
            <a:ext cx="2040549" cy="3077019"/>
          </a:xfrm>
          <a:prstGeom prst="rect">
            <a:avLst/>
          </a:prstGeom>
        </p:spPr>
      </p:pic>
      <p:pic>
        <p:nvPicPr>
          <p:cNvPr id="6" name="Picture 5"/>
          <p:cNvPicPr>
            <a:picLocks noChangeAspect="1"/>
          </p:cNvPicPr>
          <p:nvPr/>
        </p:nvPicPr>
        <p:blipFill>
          <a:blip r:embed="rId4"/>
          <a:stretch>
            <a:fillRect/>
          </a:stretch>
        </p:blipFill>
        <p:spPr>
          <a:xfrm>
            <a:off x="6621909" y="3090499"/>
            <a:ext cx="2300981" cy="3430912"/>
          </a:xfrm>
          <a:prstGeom prst="rect">
            <a:avLst/>
          </a:prstGeom>
        </p:spPr>
      </p:pic>
    </p:spTree>
    <p:extLst>
      <p:ext uri="{BB962C8B-B14F-4D97-AF65-F5344CB8AC3E}">
        <p14:creationId xmlns:p14="http://schemas.microsoft.com/office/powerpoint/2010/main" val="42181550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Picture Book?</a:t>
            </a:r>
            <a:endParaRPr lang="en-US" dirty="0"/>
          </a:p>
        </p:txBody>
      </p:sp>
      <p:sp>
        <p:nvSpPr>
          <p:cNvPr id="3" name="Content Placeholder 2"/>
          <p:cNvSpPr>
            <a:spLocks noGrp="1"/>
          </p:cNvSpPr>
          <p:nvPr>
            <p:ph idx="1"/>
          </p:nvPr>
        </p:nvSpPr>
        <p:spPr/>
        <p:txBody>
          <a:bodyPr/>
          <a:lstStyle/>
          <a:p>
            <a:r>
              <a:rPr lang="en-US" dirty="0" smtClean="0"/>
              <a:t>Is it a story told with words and/or pictures? </a:t>
            </a:r>
          </a:p>
          <a:p>
            <a:r>
              <a:rPr lang="en-US" dirty="0" smtClean="0"/>
              <a:t>There are wordless picture books</a:t>
            </a:r>
          </a:p>
          <a:p>
            <a:r>
              <a:rPr lang="en-US" dirty="0" smtClean="0"/>
              <a:t>There are a few picture-less picture books</a:t>
            </a:r>
          </a:p>
          <a:p>
            <a:r>
              <a:rPr lang="en-CA" dirty="0"/>
              <a:t>A picture book is a book, typically for children, in which the </a:t>
            </a:r>
            <a:r>
              <a:rPr lang="en-CA" dirty="0" smtClean="0"/>
              <a:t>illustrations (or the LOOK of the words) </a:t>
            </a:r>
            <a:r>
              <a:rPr lang="en-CA" dirty="0"/>
              <a:t>are as important as—or more important than—the words in telling the story.</a:t>
            </a:r>
          </a:p>
          <a:p>
            <a:endParaRPr lang="en-US" dirty="0"/>
          </a:p>
        </p:txBody>
      </p:sp>
    </p:spTree>
    <p:extLst>
      <p:ext uri="{BB962C8B-B14F-4D97-AF65-F5344CB8AC3E}">
        <p14:creationId xmlns:p14="http://schemas.microsoft.com/office/powerpoint/2010/main" val="17028872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71956" y="627279"/>
            <a:ext cx="3229034" cy="4050251"/>
          </a:xfrm>
          <a:prstGeom prst="rect">
            <a:avLst/>
          </a:prstGeom>
        </p:spPr>
      </p:pic>
      <p:pic>
        <p:nvPicPr>
          <p:cNvPr id="5" name="Picture 4"/>
          <p:cNvPicPr>
            <a:picLocks noChangeAspect="1"/>
          </p:cNvPicPr>
          <p:nvPr/>
        </p:nvPicPr>
        <p:blipFill>
          <a:blip r:embed="rId3"/>
          <a:stretch>
            <a:fillRect/>
          </a:stretch>
        </p:blipFill>
        <p:spPr>
          <a:xfrm>
            <a:off x="3953995" y="898657"/>
            <a:ext cx="4966234" cy="3365787"/>
          </a:xfrm>
          <a:prstGeom prst="rect">
            <a:avLst/>
          </a:prstGeom>
        </p:spPr>
      </p:pic>
      <p:sp>
        <p:nvSpPr>
          <p:cNvPr id="6" name="Content Placeholder 2"/>
          <p:cNvSpPr>
            <a:spLocks noGrp="1"/>
          </p:cNvSpPr>
          <p:nvPr>
            <p:ph idx="1"/>
          </p:nvPr>
        </p:nvSpPr>
        <p:spPr>
          <a:xfrm>
            <a:off x="571956" y="5027287"/>
            <a:ext cx="8229600" cy="1107811"/>
          </a:xfrm>
        </p:spPr>
        <p:txBody>
          <a:bodyPr/>
          <a:lstStyle/>
          <a:p>
            <a:r>
              <a:rPr lang="en-US" dirty="0" smtClean="0"/>
              <a:t>Usually there is some interplay between words and images</a:t>
            </a:r>
            <a:endParaRPr lang="en-US" dirty="0"/>
          </a:p>
        </p:txBody>
      </p:sp>
      <p:sp>
        <p:nvSpPr>
          <p:cNvPr id="7" name="TextBox 6"/>
          <p:cNvSpPr txBox="1"/>
          <p:nvPr/>
        </p:nvSpPr>
        <p:spPr>
          <a:xfrm>
            <a:off x="4253557" y="4559250"/>
            <a:ext cx="4268858" cy="369332"/>
          </a:xfrm>
          <a:prstGeom prst="rect">
            <a:avLst/>
          </a:prstGeom>
          <a:noFill/>
        </p:spPr>
        <p:txBody>
          <a:bodyPr wrap="square" rtlCol="0">
            <a:spAutoFit/>
          </a:bodyPr>
          <a:lstStyle/>
          <a:p>
            <a:r>
              <a:rPr lang="en-US" i="1" dirty="0" smtClean="0"/>
              <a:t>The Book With No Pictures </a:t>
            </a:r>
            <a:r>
              <a:rPr lang="en-US" dirty="0" smtClean="0"/>
              <a:t>by BJ Novak</a:t>
            </a:r>
            <a:endParaRPr lang="en-US" dirty="0"/>
          </a:p>
        </p:txBody>
      </p:sp>
    </p:spTree>
    <p:extLst>
      <p:ext uri="{BB962C8B-B14F-4D97-AF65-F5344CB8AC3E}">
        <p14:creationId xmlns:p14="http://schemas.microsoft.com/office/powerpoint/2010/main" val="27764524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667000" y="2362200"/>
            <a:ext cx="3810000" cy="2133600"/>
          </a:xfrm>
          <a:prstGeom prst="rect">
            <a:avLst/>
          </a:prstGeom>
        </p:spPr>
      </p:pic>
      <p:pic>
        <p:nvPicPr>
          <p:cNvPr id="6" name="Picture 5"/>
          <p:cNvPicPr>
            <a:picLocks noChangeAspect="1"/>
          </p:cNvPicPr>
          <p:nvPr/>
        </p:nvPicPr>
        <p:blipFill>
          <a:blip r:embed="rId3"/>
          <a:stretch>
            <a:fillRect/>
          </a:stretch>
        </p:blipFill>
        <p:spPr>
          <a:xfrm>
            <a:off x="6074322" y="478038"/>
            <a:ext cx="2741611" cy="2371493"/>
          </a:xfrm>
          <a:prstGeom prst="rect">
            <a:avLst/>
          </a:prstGeom>
        </p:spPr>
      </p:pic>
      <p:pic>
        <p:nvPicPr>
          <p:cNvPr id="7" name="Picture 6"/>
          <p:cNvPicPr>
            <a:picLocks noChangeAspect="1"/>
          </p:cNvPicPr>
          <p:nvPr/>
        </p:nvPicPr>
        <p:blipFill>
          <a:blip r:embed="rId4"/>
          <a:stretch>
            <a:fillRect/>
          </a:stretch>
        </p:blipFill>
        <p:spPr>
          <a:xfrm>
            <a:off x="821742" y="4495800"/>
            <a:ext cx="2574083" cy="2161827"/>
          </a:xfrm>
          <a:prstGeom prst="rect">
            <a:avLst/>
          </a:prstGeom>
        </p:spPr>
      </p:pic>
      <p:pic>
        <p:nvPicPr>
          <p:cNvPr id="8" name="Picture 7"/>
          <p:cNvPicPr>
            <a:picLocks noChangeAspect="1"/>
          </p:cNvPicPr>
          <p:nvPr/>
        </p:nvPicPr>
        <p:blipFill>
          <a:blip r:embed="rId5"/>
          <a:stretch>
            <a:fillRect/>
          </a:stretch>
        </p:blipFill>
        <p:spPr>
          <a:xfrm>
            <a:off x="214207" y="279541"/>
            <a:ext cx="2665429" cy="2905100"/>
          </a:xfrm>
          <a:prstGeom prst="rect">
            <a:avLst/>
          </a:prstGeom>
        </p:spPr>
      </p:pic>
      <p:pic>
        <p:nvPicPr>
          <p:cNvPr id="9" name="Picture 8"/>
          <p:cNvPicPr>
            <a:picLocks noChangeAspect="1"/>
          </p:cNvPicPr>
          <p:nvPr/>
        </p:nvPicPr>
        <p:blipFill>
          <a:blip r:embed="rId6"/>
          <a:stretch>
            <a:fillRect/>
          </a:stretch>
        </p:blipFill>
        <p:spPr>
          <a:xfrm>
            <a:off x="4500770" y="4650575"/>
            <a:ext cx="3952460" cy="17232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Box 9"/>
          <p:cNvSpPr txBox="1"/>
          <p:nvPr/>
        </p:nvSpPr>
        <p:spPr>
          <a:xfrm>
            <a:off x="3213119" y="478038"/>
            <a:ext cx="2080876" cy="1200329"/>
          </a:xfrm>
          <a:prstGeom prst="rect">
            <a:avLst/>
          </a:prstGeom>
          <a:noFill/>
        </p:spPr>
        <p:txBody>
          <a:bodyPr wrap="square" rtlCol="0">
            <a:spAutoFit/>
          </a:bodyPr>
          <a:lstStyle/>
          <a:p>
            <a:r>
              <a:rPr lang="en-US" b="1" dirty="0" smtClean="0"/>
              <a:t>Wolf in the Snow </a:t>
            </a:r>
            <a:r>
              <a:rPr lang="en-US" dirty="0" smtClean="0"/>
              <a:t>(Wordless Picture Book)</a:t>
            </a:r>
          </a:p>
          <a:p>
            <a:r>
              <a:rPr lang="en-US" dirty="0" smtClean="0"/>
              <a:t>By Matthew Cordell</a:t>
            </a:r>
            <a:endParaRPr lang="en-US" dirty="0"/>
          </a:p>
        </p:txBody>
      </p:sp>
    </p:spTree>
    <p:extLst>
      <p:ext uri="{BB962C8B-B14F-4D97-AF65-F5344CB8AC3E}">
        <p14:creationId xmlns:p14="http://schemas.microsoft.com/office/powerpoint/2010/main" val="38355456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Write Picture Books</a:t>
            </a:r>
            <a:endParaRPr lang="en-US" dirty="0"/>
          </a:p>
        </p:txBody>
      </p:sp>
      <p:sp>
        <p:nvSpPr>
          <p:cNvPr id="3" name="Content Placeholder 2"/>
          <p:cNvSpPr>
            <a:spLocks noGrp="1"/>
          </p:cNvSpPr>
          <p:nvPr>
            <p:ph idx="1"/>
          </p:nvPr>
        </p:nvSpPr>
        <p:spPr/>
        <p:txBody>
          <a:bodyPr/>
          <a:lstStyle/>
          <a:p>
            <a:pPr>
              <a:buFont typeface="Wingdings" charset="2"/>
              <a:buChar char="ü"/>
            </a:pPr>
            <a:r>
              <a:rPr lang="en-US" dirty="0" smtClean="0"/>
              <a:t>Strong market always looking for new ideas</a:t>
            </a:r>
          </a:p>
          <a:p>
            <a:pPr>
              <a:buFont typeface="Wingdings" charset="2"/>
              <a:buChar char="ü"/>
            </a:pPr>
            <a:r>
              <a:rPr lang="en-US" dirty="0" smtClean="0"/>
              <a:t>Many picture books have very long lives as new readers are born</a:t>
            </a:r>
          </a:p>
          <a:p>
            <a:pPr>
              <a:buFont typeface="Wingdings" charset="2"/>
              <a:buChar char="ü"/>
            </a:pPr>
            <a:r>
              <a:rPr lang="en-US" dirty="0" smtClean="0"/>
              <a:t>High demand from schools and libraries</a:t>
            </a:r>
          </a:p>
          <a:p>
            <a:pPr>
              <a:buFont typeface="Wingdings" charset="2"/>
              <a:buChar char="ü"/>
            </a:pPr>
            <a:r>
              <a:rPr lang="en-US" dirty="0" smtClean="0"/>
              <a:t>They’re fun</a:t>
            </a:r>
          </a:p>
          <a:p>
            <a:pPr>
              <a:buFont typeface="Wingdings" charset="2"/>
              <a:buChar char="ü"/>
            </a:pPr>
            <a:r>
              <a:rPr lang="en-US" dirty="0" smtClean="0"/>
              <a:t>You can write about almost any topic</a:t>
            </a:r>
          </a:p>
          <a:p>
            <a:pPr marL="0" indent="0">
              <a:buNone/>
            </a:pPr>
            <a:r>
              <a:rPr lang="en-US" strike="sngStrike" dirty="0" smtClean="0">
                <a:solidFill>
                  <a:srgbClr val="FF0000"/>
                </a:solidFill>
                <a:latin typeface="Zapf Dingbats"/>
                <a:ea typeface="Zapf Dingbats"/>
                <a:cs typeface="Zapf Dingbats"/>
                <a:sym typeface="Zapf Dingbats"/>
              </a:rPr>
              <a:t>✗ </a:t>
            </a:r>
            <a:r>
              <a:rPr lang="en-US" strike="sngStrike" dirty="0" smtClean="0">
                <a:solidFill>
                  <a:srgbClr val="FF0000"/>
                </a:solidFill>
                <a:ea typeface="Zapf Dingbats"/>
                <a:cs typeface="Zapf Dingbats"/>
                <a:sym typeface="Zapf Dingbats"/>
              </a:rPr>
              <a:t>They’re easy</a:t>
            </a:r>
            <a:endParaRPr lang="en-US" strike="sngStrike" dirty="0">
              <a:solidFill>
                <a:srgbClr val="FF0000"/>
              </a:solidFill>
            </a:endParaRPr>
          </a:p>
        </p:txBody>
      </p:sp>
    </p:spTree>
    <p:extLst>
      <p:ext uri="{BB962C8B-B14F-4D97-AF65-F5344CB8AC3E}">
        <p14:creationId xmlns:p14="http://schemas.microsoft.com/office/powerpoint/2010/main" val="342806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to start: what you need to know</a:t>
            </a:r>
            <a:endParaRPr lang="en-US" dirty="0"/>
          </a:p>
        </p:txBody>
      </p:sp>
      <p:sp>
        <p:nvSpPr>
          <p:cNvPr id="3" name="Content Placeholder 2"/>
          <p:cNvSpPr>
            <a:spLocks noGrp="1"/>
          </p:cNvSpPr>
          <p:nvPr>
            <p:ph idx="1"/>
          </p:nvPr>
        </p:nvSpPr>
        <p:spPr/>
        <p:txBody>
          <a:bodyPr>
            <a:normAutofit lnSpcReduction="10000"/>
          </a:bodyPr>
          <a:lstStyle/>
          <a:p>
            <a:r>
              <a:rPr lang="en-US" dirty="0" smtClean="0"/>
              <a:t>Don’t try to illustrate your own unless you are a professional artist</a:t>
            </a:r>
          </a:p>
          <a:p>
            <a:r>
              <a:rPr lang="en-US" dirty="0" smtClean="0"/>
              <a:t>You don’t need to find artists unless you are self-publishing</a:t>
            </a:r>
          </a:p>
          <a:p>
            <a:r>
              <a:rPr lang="en-US" dirty="0" smtClean="0"/>
              <a:t>Picture books are typically 24-40 pages</a:t>
            </a:r>
          </a:p>
          <a:p>
            <a:r>
              <a:rPr lang="en-US" dirty="0" smtClean="0"/>
              <a:t>It’s very hard to get an </a:t>
            </a:r>
            <a:r>
              <a:rPr lang="en-US" i="1" dirty="0" smtClean="0"/>
              <a:t>agent</a:t>
            </a:r>
            <a:r>
              <a:rPr lang="en-US" dirty="0" smtClean="0"/>
              <a:t> with a picture book unless you are also an artist</a:t>
            </a:r>
          </a:p>
          <a:p>
            <a:r>
              <a:rPr lang="en-US" dirty="0" smtClean="0"/>
              <a:t>You can submit picture books directly to some </a:t>
            </a:r>
            <a:r>
              <a:rPr lang="en-US" i="1" dirty="0" smtClean="0"/>
              <a:t>publishers</a:t>
            </a:r>
            <a:endParaRPr lang="en-US" i="1" dirty="0"/>
          </a:p>
        </p:txBody>
      </p:sp>
    </p:spTree>
    <p:extLst>
      <p:ext uri="{BB962C8B-B14F-4D97-AF65-F5344CB8AC3E}">
        <p14:creationId xmlns:p14="http://schemas.microsoft.com/office/powerpoint/2010/main" val="3291233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Start: Inspiration</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Questions children ask “How small is Pluto compared to Earth?”</a:t>
            </a:r>
          </a:p>
          <a:p>
            <a:r>
              <a:rPr lang="en-US" dirty="0" smtClean="0"/>
              <a:t>Things children say </a:t>
            </a:r>
            <a:r>
              <a:rPr lang="mr-IN" dirty="0" smtClean="0"/>
              <a:t>–</a:t>
            </a:r>
            <a:r>
              <a:rPr lang="en-US" dirty="0" smtClean="0"/>
              <a:t> take notes!</a:t>
            </a:r>
          </a:p>
          <a:p>
            <a:r>
              <a:rPr lang="en-US" dirty="0" smtClean="0"/>
              <a:t>Non-fiction topics such as biographies</a:t>
            </a:r>
          </a:p>
          <a:p>
            <a:r>
              <a:rPr lang="en-US" dirty="0" smtClean="0"/>
              <a:t>Family stories</a:t>
            </a:r>
          </a:p>
          <a:p>
            <a:r>
              <a:rPr lang="en-US" dirty="0" smtClean="0"/>
              <a:t>Word play </a:t>
            </a:r>
            <a:r>
              <a:rPr lang="mr-IN" dirty="0" smtClean="0"/>
              <a:t>–</a:t>
            </a:r>
            <a:r>
              <a:rPr lang="en-US" dirty="0" smtClean="0"/>
              <a:t> </a:t>
            </a:r>
            <a:r>
              <a:rPr lang="en-US" dirty="0" err="1" smtClean="0"/>
              <a:t>ie</a:t>
            </a:r>
            <a:r>
              <a:rPr lang="en-US" dirty="0" smtClean="0"/>
              <a:t>.  </a:t>
            </a:r>
            <a:r>
              <a:rPr lang="en-US" i="1" dirty="0" smtClean="0"/>
              <a:t>The Wonky Donkey </a:t>
            </a:r>
            <a:r>
              <a:rPr lang="en-US" dirty="0" smtClean="0"/>
              <a:t>by Craig Smith</a:t>
            </a:r>
          </a:p>
          <a:p>
            <a:r>
              <a:rPr lang="en-US" dirty="0" smtClean="0"/>
              <a:t>Retellings or Subverted tropes </a:t>
            </a:r>
            <a:r>
              <a:rPr lang="mr-IN" dirty="0" smtClean="0"/>
              <a:t>–</a:t>
            </a:r>
            <a:r>
              <a:rPr lang="en-US" dirty="0" smtClean="0"/>
              <a:t> </a:t>
            </a:r>
            <a:r>
              <a:rPr lang="en-US" dirty="0" err="1" smtClean="0"/>
              <a:t>ie</a:t>
            </a:r>
            <a:r>
              <a:rPr lang="en-US" dirty="0" smtClean="0"/>
              <a:t>. The </a:t>
            </a:r>
            <a:r>
              <a:rPr lang="en-US" i="1" dirty="0" err="1" smtClean="0"/>
              <a:t>Paperbag</a:t>
            </a:r>
            <a:r>
              <a:rPr lang="en-US" i="1" dirty="0" smtClean="0"/>
              <a:t> Princess </a:t>
            </a:r>
            <a:r>
              <a:rPr lang="en-US" dirty="0" smtClean="0"/>
              <a:t>by Robert </a:t>
            </a:r>
            <a:r>
              <a:rPr lang="en-US" dirty="0" err="1" smtClean="0"/>
              <a:t>Munsch</a:t>
            </a:r>
            <a:endParaRPr lang="en-US" dirty="0" smtClean="0"/>
          </a:p>
          <a:p>
            <a:r>
              <a:rPr lang="en-US" dirty="0" smtClean="0"/>
              <a:t>Idioms or turns of phrase </a:t>
            </a:r>
            <a:r>
              <a:rPr lang="mr-IN" dirty="0" smtClean="0"/>
              <a:t>–</a:t>
            </a:r>
            <a:r>
              <a:rPr lang="en-US" dirty="0" smtClean="0"/>
              <a:t> </a:t>
            </a:r>
            <a:r>
              <a:rPr lang="en-US" i="1" dirty="0" smtClean="0"/>
              <a:t>Sheep in Wolves' Clothing </a:t>
            </a:r>
            <a:r>
              <a:rPr lang="en-US" dirty="0" smtClean="0"/>
              <a:t>by Satoshi Kitamura</a:t>
            </a:r>
            <a:endParaRPr lang="en-US" i="1" dirty="0"/>
          </a:p>
        </p:txBody>
      </p:sp>
    </p:spTree>
    <p:extLst>
      <p:ext uri="{BB962C8B-B14F-4D97-AF65-F5344CB8AC3E}">
        <p14:creationId xmlns:p14="http://schemas.microsoft.com/office/powerpoint/2010/main" val="15212435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1</a:t>
            </a: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r>
              <a:rPr lang="en-US" dirty="0"/>
              <a:t>Exercise: Collect a list of unusual or interesting sounding words. What does the SOUND of these words inspire? What about the MEANING</a:t>
            </a:r>
            <a:r>
              <a:rPr lang="en-US" dirty="0" smtClean="0"/>
              <a:t>?</a:t>
            </a:r>
          </a:p>
          <a:p>
            <a:pPr marL="0" indent="0">
              <a:buNone/>
            </a:pPr>
            <a:r>
              <a:rPr lang="en-US" dirty="0" smtClean="0"/>
              <a:t>Examples:</a:t>
            </a:r>
            <a:endParaRPr lang="en-CA" dirty="0"/>
          </a:p>
          <a:p>
            <a:r>
              <a:rPr lang="en-CA" b="1" dirty="0"/>
              <a:t>Curmudgeon</a:t>
            </a:r>
            <a:r>
              <a:rPr lang="en-CA" dirty="0"/>
              <a:t> — (n) a bad-tempered person</a:t>
            </a:r>
          </a:p>
          <a:p>
            <a:r>
              <a:rPr lang="en-CA" b="1" dirty="0"/>
              <a:t>Cacophony</a:t>
            </a:r>
            <a:r>
              <a:rPr lang="en-CA" dirty="0"/>
              <a:t> — (n) a harsh, discordant mixture of sounds</a:t>
            </a:r>
          </a:p>
          <a:p>
            <a:r>
              <a:rPr lang="en-CA" b="1" dirty="0"/>
              <a:t>Flummox</a:t>
            </a:r>
            <a:r>
              <a:rPr lang="en-CA" dirty="0"/>
              <a:t> — (v) to perplex someone greatly</a:t>
            </a:r>
          </a:p>
          <a:p>
            <a:r>
              <a:rPr lang="en-CA" b="1" dirty="0"/>
              <a:t>Gibberish</a:t>
            </a:r>
            <a:r>
              <a:rPr lang="en-CA" dirty="0"/>
              <a:t> — (n) unintelligible or meaningless speech</a:t>
            </a:r>
          </a:p>
          <a:p>
            <a:r>
              <a:rPr lang="en-CA" b="1" dirty="0"/>
              <a:t>Kerfuffle</a:t>
            </a:r>
            <a:r>
              <a:rPr lang="en-CA" dirty="0"/>
              <a:t> — (n) a commotion or fuss</a:t>
            </a:r>
          </a:p>
          <a:p>
            <a:r>
              <a:rPr lang="en-CA" b="1" dirty="0"/>
              <a:t>Ragamuffin</a:t>
            </a:r>
            <a:r>
              <a:rPr lang="en-CA" dirty="0"/>
              <a:t> — (n) a person, typically a child, in ragged dirty clothes</a:t>
            </a:r>
          </a:p>
          <a:p>
            <a:r>
              <a:rPr lang="en-CA" b="1" dirty="0"/>
              <a:t>Whippersnapper</a:t>
            </a:r>
            <a:r>
              <a:rPr lang="en-CA" dirty="0"/>
              <a:t> — (n) a young person considered to be presumptuous or overconfident</a:t>
            </a:r>
          </a:p>
          <a:p>
            <a:r>
              <a:rPr lang="en-CA" b="1" dirty="0"/>
              <a:t>Woebegone</a:t>
            </a:r>
            <a:r>
              <a:rPr lang="en-CA" dirty="0"/>
              <a:t> — (</a:t>
            </a:r>
            <a:r>
              <a:rPr lang="en-CA" dirty="0" err="1"/>
              <a:t>adj</a:t>
            </a:r>
            <a:r>
              <a:rPr lang="en-CA" dirty="0"/>
              <a:t>) sad or miserable in appearance</a:t>
            </a:r>
          </a:p>
          <a:p>
            <a:pPr marL="0" indent="0">
              <a:buNone/>
            </a:pPr>
            <a:endParaRPr lang="en-US" dirty="0"/>
          </a:p>
        </p:txBody>
      </p:sp>
    </p:spTree>
    <p:extLst>
      <p:ext uri="{BB962C8B-B14F-4D97-AF65-F5344CB8AC3E}">
        <p14:creationId xmlns:p14="http://schemas.microsoft.com/office/powerpoint/2010/main" val="37855403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Start: Who is your reader?</a:t>
            </a:r>
            <a:endParaRPr lang="en-US" dirty="0"/>
          </a:p>
        </p:txBody>
      </p:sp>
      <p:sp>
        <p:nvSpPr>
          <p:cNvPr id="3" name="Content Placeholder 2"/>
          <p:cNvSpPr>
            <a:spLocks noGrp="1"/>
          </p:cNvSpPr>
          <p:nvPr>
            <p:ph idx="1"/>
          </p:nvPr>
        </p:nvSpPr>
        <p:spPr>
          <a:xfrm>
            <a:off x="457200" y="1294210"/>
            <a:ext cx="8386526" cy="4525963"/>
          </a:xfrm>
        </p:spPr>
        <p:txBody>
          <a:bodyPr>
            <a:noAutofit/>
          </a:bodyPr>
          <a:lstStyle/>
          <a:p>
            <a:r>
              <a:rPr lang="en-CA" sz="1800" dirty="0" smtClean="0"/>
              <a:t>who </a:t>
            </a:r>
            <a:r>
              <a:rPr lang="en-CA" sz="1800" dirty="0"/>
              <a:t>is the reader?</a:t>
            </a:r>
          </a:p>
          <a:p>
            <a:pPr lvl="1"/>
            <a:r>
              <a:rPr lang="en-CA" sz="1800" dirty="0" smtClean="0"/>
              <a:t>any </a:t>
            </a:r>
            <a:r>
              <a:rPr lang="en-CA" sz="1800" dirty="0"/>
              <a:t>age from 0-100+</a:t>
            </a:r>
          </a:p>
          <a:p>
            <a:r>
              <a:rPr lang="en-CA" sz="1800" dirty="0" smtClean="0"/>
              <a:t>always </a:t>
            </a:r>
            <a:r>
              <a:rPr lang="en-CA" sz="1800" dirty="0"/>
              <a:t>think about boys </a:t>
            </a:r>
            <a:r>
              <a:rPr lang="en-CA" sz="1800" dirty="0" smtClean="0"/>
              <a:t>AND girls </a:t>
            </a:r>
            <a:r>
              <a:rPr lang="en-CA" sz="1800" dirty="0"/>
              <a:t>reading</a:t>
            </a:r>
          </a:p>
          <a:p>
            <a:r>
              <a:rPr lang="en-CA" sz="1800" dirty="0" smtClean="0"/>
              <a:t>always </a:t>
            </a:r>
            <a:r>
              <a:rPr lang="en-CA" sz="1800" dirty="0"/>
              <a:t>think about culture/</a:t>
            </a:r>
            <a:r>
              <a:rPr lang="en-CA" sz="1800" dirty="0" smtClean="0"/>
              <a:t>race/background (</a:t>
            </a:r>
            <a:r>
              <a:rPr lang="en-CA" sz="1800" dirty="0" err="1"/>
              <a:t>ie</a:t>
            </a:r>
            <a:r>
              <a:rPr lang="en-CA" sz="1800" dirty="0"/>
              <a:t> not all kids celebrate Christmas </a:t>
            </a:r>
            <a:r>
              <a:rPr lang="en-CA" sz="1800" dirty="0" err="1"/>
              <a:t>etc</a:t>
            </a:r>
            <a:r>
              <a:rPr lang="en-CA" sz="1800" dirty="0"/>
              <a:t>)</a:t>
            </a:r>
          </a:p>
          <a:p>
            <a:r>
              <a:rPr lang="en-CA" sz="1800" dirty="0"/>
              <a:t>-picture books </a:t>
            </a:r>
            <a:r>
              <a:rPr lang="en-CA" sz="1800" dirty="0" smtClean="0"/>
              <a:t>are usually </a:t>
            </a:r>
            <a:r>
              <a:rPr lang="en-CA" sz="1800" dirty="0"/>
              <a:t>aimed </a:t>
            </a:r>
            <a:r>
              <a:rPr lang="en-CA" sz="1800" dirty="0" smtClean="0"/>
              <a:t>at </a:t>
            </a:r>
            <a:r>
              <a:rPr lang="en-CA" sz="1800" dirty="0"/>
              <a:t>children but often read by adults TO children</a:t>
            </a:r>
          </a:p>
          <a:p>
            <a:pPr lvl="1"/>
            <a:r>
              <a:rPr lang="en-CA" sz="1800" dirty="0" smtClean="0"/>
              <a:t>call </a:t>
            </a:r>
            <a:r>
              <a:rPr lang="en-CA" sz="1800" dirty="0"/>
              <a:t>and response</a:t>
            </a:r>
          </a:p>
          <a:p>
            <a:pPr lvl="1"/>
            <a:r>
              <a:rPr lang="en-CA" sz="1800" dirty="0" smtClean="0"/>
              <a:t>incorporating </a:t>
            </a:r>
            <a:r>
              <a:rPr lang="en-CA" sz="1800" dirty="0"/>
              <a:t>a song</a:t>
            </a:r>
          </a:p>
          <a:p>
            <a:r>
              <a:rPr lang="en-CA" sz="1800" dirty="0" smtClean="0"/>
              <a:t>early </a:t>
            </a:r>
            <a:r>
              <a:rPr lang="en-CA" sz="1800" dirty="0"/>
              <a:t>language learning (“Goodnight…?” “Moon!”)</a:t>
            </a:r>
          </a:p>
          <a:p>
            <a:r>
              <a:rPr lang="en-CA" sz="1800" dirty="0" smtClean="0"/>
              <a:t>some </a:t>
            </a:r>
            <a:r>
              <a:rPr lang="en-CA" sz="1800" dirty="0"/>
              <a:t>picture books are aimed at older children to read to </a:t>
            </a:r>
            <a:r>
              <a:rPr lang="en-CA" sz="1800" dirty="0" smtClean="0"/>
              <a:t>themselves</a:t>
            </a:r>
          </a:p>
          <a:p>
            <a:pPr lvl="1"/>
            <a:r>
              <a:rPr lang="en-CA" sz="1800" dirty="0" smtClean="0"/>
              <a:t>tend </a:t>
            </a:r>
            <a:r>
              <a:rPr lang="en-CA" sz="1800" dirty="0"/>
              <a:t>to be either </a:t>
            </a:r>
            <a:r>
              <a:rPr lang="en-CA" sz="1800" dirty="0" smtClean="0"/>
              <a:t>narrative (not word play or call and response) </a:t>
            </a:r>
            <a:r>
              <a:rPr lang="en-CA" sz="1800" dirty="0"/>
              <a:t>or informational</a:t>
            </a:r>
          </a:p>
          <a:p>
            <a:r>
              <a:rPr lang="en-CA" sz="1800" dirty="0"/>
              <a:t>-some are geared towards classroom </a:t>
            </a:r>
            <a:r>
              <a:rPr lang="en-CA" sz="1800" dirty="0" smtClean="0"/>
              <a:t>use</a:t>
            </a:r>
          </a:p>
          <a:p>
            <a:pPr lvl="1"/>
            <a:r>
              <a:rPr lang="en-CA" sz="1800" dirty="0" smtClean="0"/>
              <a:t>often </a:t>
            </a:r>
            <a:r>
              <a:rPr lang="en-CA" sz="1800" dirty="0"/>
              <a:t>themed (bullying, science themes, </a:t>
            </a:r>
            <a:r>
              <a:rPr lang="en-CA" sz="1800" dirty="0" smtClean="0"/>
              <a:t>cultural or historical </a:t>
            </a:r>
            <a:r>
              <a:rPr lang="en-CA" sz="1800" dirty="0"/>
              <a:t>themes)</a:t>
            </a:r>
          </a:p>
          <a:p>
            <a:r>
              <a:rPr lang="en-CA" sz="1800" dirty="0"/>
              <a:t>-what will children understand? What will they not understand</a:t>
            </a:r>
            <a:r>
              <a:rPr lang="en-CA" sz="1800" dirty="0" smtClean="0"/>
              <a:t>?</a:t>
            </a:r>
          </a:p>
          <a:p>
            <a:pPr lvl="1"/>
            <a:r>
              <a:rPr lang="en-CA" sz="1800" dirty="0" smtClean="0"/>
              <a:t>Vocabulary</a:t>
            </a:r>
          </a:p>
          <a:p>
            <a:pPr lvl="1"/>
            <a:r>
              <a:rPr lang="en-CA" sz="1800" dirty="0" smtClean="0"/>
              <a:t>Themes</a:t>
            </a:r>
          </a:p>
          <a:p>
            <a:pPr lvl="1"/>
            <a:r>
              <a:rPr lang="en-CA" sz="1800" dirty="0" smtClean="0"/>
              <a:t>Subject matter</a:t>
            </a:r>
            <a:endParaRPr lang="en-US" sz="1800" dirty="0"/>
          </a:p>
        </p:txBody>
      </p:sp>
    </p:spTree>
    <p:extLst>
      <p:ext uri="{BB962C8B-B14F-4D97-AF65-F5344CB8AC3E}">
        <p14:creationId xmlns:p14="http://schemas.microsoft.com/office/powerpoint/2010/main" val="35840121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to Start: Thinking about Illustrations</a:t>
            </a:r>
            <a:endParaRPr lang="en-US" dirty="0"/>
          </a:p>
        </p:txBody>
      </p:sp>
      <p:sp>
        <p:nvSpPr>
          <p:cNvPr id="3" name="Content Placeholder 2"/>
          <p:cNvSpPr>
            <a:spLocks noGrp="1"/>
          </p:cNvSpPr>
          <p:nvPr>
            <p:ph idx="1"/>
          </p:nvPr>
        </p:nvSpPr>
        <p:spPr>
          <a:xfrm>
            <a:off x="457200" y="1600200"/>
            <a:ext cx="8229600" cy="4274807"/>
          </a:xfrm>
        </p:spPr>
        <p:txBody>
          <a:bodyPr>
            <a:normAutofit lnSpcReduction="10000"/>
          </a:bodyPr>
          <a:lstStyle/>
          <a:p>
            <a:r>
              <a:rPr lang="en-CA" dirty="0"/>
              <a:t>how will the illustrations fit with the story?</a:t>
            </a:r>
          </a:p>
          <a:p>
            <a:r>
              <a:rPr lang="en-CA" dirty="0"/>
              <a:t>usually </a:t>
            </a:r>
            <a:r>
              <a:rPr lang="en-CA" dirty="0" smtClean="0"/>
              <a:t>24-28 pages </a:t>
            </a:r>
            <a:r>
              <a:rPr lang="en-CA" dirty="0"/>
              <a:t>or </a:t>
            </a:r>
            <a:r>
              <a:rPr lang="en-CA" dirty="0" smtClean="0"/>
              <a:t>12-14 “</a:t>
            </a:r>
            <a:r>
              <a:rPr lang="en-CA" dirty="0"/>
              <a:t>spreads</a:t>
            </a:r>
            <a:r>
              <a:rPr lang="en-CA" dirty="0" smtClean="0"/>
              <a:t>”</a:t>
            </a:r>
            <a:endParaRPr lang="en-CA" dirty="0"/>
          </a:p>
          <a:p>
            <a:r>
              <a:rPr lang="en-CA" dirty="0"/>
              <a:t>You can include </a:t>
            </a:r>
            <a:r>
              <a:rPr lang="en-CA" i="1" dirty="0"/>
              <a:t>critical</a:t>
            </a:r>
            <a:r>
              <a:rPr lang="en-CA" dirty="0"/>
              <a:t> illustration notes in your text if necessary</a:t>
            </a:r>
          </a:p>
          <a:p>
            <a:r>
              <a:rPr lang="en-CA" dirty="0"/>
              <a:t>Often </a:t>
            </a:r>
            <a:r>
              <a:rPr lang="en-CA" dirty="0" smtClean="0"/>
              <a:t>part </a:t>
            </a:r>
            <a:r>
              <a:rPr lang="en-CA" dirty="0"/>
              <a:t>of the story is told through the illustrations “Let the wild rumpus start</a:t>
            </a:r>
            <a:r>
              <a:rPr lang="en-CA" dirty="0" smtClean="0"/>
              <a:t>”</a:t>
            </a:r>
            <a:r>
              <a:rPr lang="en-US" dirty="0" smtClean="0"/>
              <a:t> (</a:t>
            </a:r>
            <a:r>
              <a:rPr lang="en-US" i="1" dirty="0" smtClean="0"/>
              <a:t>Where the Wild Things Are </a:t>
            </a:r>
            <a:r>
              <a:rPr lang="en-US" dirty="0" smtClean="0"/>
              <a:t>by Maurice </a:t>
            </a:r>
            <a:r>
              <a:rPr lang="en-US" dirty="0" err="1" smtClean="0"/>
              <a:t>Sendak</a:t>
            </a:r>
            <a:r>
              <a:rPr lang="en-US" dirty="0" smtClean="0"/>
              <a:t>):</a:t>
            </a:r>
            <a:endParaRPr lang="en-CA" dirty="0" smtClean="0"/>
          </a:p>
        </p:txBody>
      </p:sp>
    </p:spTree>
    <p:extLst>
      <p:ext uri="{BB962C8B-B14F-4D97-AF65-F5344CB8AC3E}">
        <p14:creationId xmlns:p14="http://schemas.microsoft.com/office/powerpoint/2010/main" val="24692157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14558" y="535482"/>
            <a:ext cx="3832540" cy="2455095"/>
          </a:xfrm>
          <a:prstGeom prst="rect">
            <a:avLst/>
          </a:prstGeom>
        </p:spPr>
      </p:pic>
      <p:pic>
        <p:nvPicPr>
          <p:cNvPr id="5" name="Picture 4"/>
          <p:cNvPicPr>
            <a:picLocks noChangeAspect="1"/>
          </p:cNvPicPr>
          <p:nvPr/>
        </p:nvPicPr>
        <p:blipFill>
          <a:blip r:embed="rId3"/>
          <a:stretch>
            <a:fillRect/>
          </a:stretch>
        </p:blipFill>
        <p:spPr>
          <a:xfrm>
            <a:off x="2013064" y="3333296"/>
            <a:ext cx="4468068" cy="2858806"/>
          </a:xfrm>
          <a:prstGeom prst="rect">
            <a:avLst/>
          </a:prstGeom>
        </p:spPr>
      </p:pic>
      <p:pic>
        <p:nvPicPr>
          <p:cNvPr id="6" name="Picture 5"/>
          <p:cNvPicPr>
            <a:picLocks noChangeAspect="1"/>
          </p:cNvPicPr>
          <p:nvPr/>
        </p:nvPicPr>
        <p:blipFill>
          <a:blip r:embed="rId4"/>
          <a:stretch>
            <a:fillRect/>
          </a:stretch>
        </p:blipFill>
        <p:spPr>
          <a:xfrm>
            <a:off x="4554939" y="846826"/>
            <a:ext cx="4446727" cy="1966287"/>
          </a:xfrm>
          <a:prstGeom prst="rect">
            <a:avLst/>
          </a:prstGeom>
        </p:spPr>
      </p:pic>
    </p:spTree>
    <p:extLst>
      <p:ext uri="{BB962C8B-B14F-4D97-AF65-F5344CB8AC3E}">
        <p14:creationId xmlns:p14="http://schemas.microsoft.com/office/powerpoint/2010/main" val="31809983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to Start: Thinking about Illustrations</a:t>
            </a:r>
            <a:endParaRPr lang="en-US" dirty="0"/>
          </a:p>
        </p:txBody>
      </p:sp>
      <p:sp>
        <p:nvSpPr>
          <p:cNvPr id="3" name="Content Placeholder 2"/>
          <p:cNvSpPr>
            <a:spLocks noGrp="1"/>
          </p:cNvSpPr>
          <p:nvPr>
            <p:ph idx="1"/>
          </p:nvPr>
        </p:nvSpPr>
        <p:spPr/>
        <p:txBody>
          <a:bodyPr>
            <a:normAutofit/>
          </a:bodyPr>
          <a:lstStyle/>
          <a:p>
            <a:r>
              <a:rPr lang="en-CA" dirty="0" smtClean="0"/>
              <a:t>Give the story “room” for illustrations</a:t>
            </a:r>
          </a:p>
          <a:p>
            <a:r>
              <a:rPr lang="en-CA" dirty="0" smtClean="0"/>
              <a:t>you </a:t>
            </a:r>
            <a:r>
              <a:rPr lang="en-CA" dirty="0"/>
              <a:t>won’t choose the illustrator</a:t>
            </a:r>
          </a:p>
          <a:p>
            <a:r>
              <a:rPr lang="en-CA" dirty="0"/>
              <a:t>you won’t decide HOW the story is illustrated (ex </a:t>
            </a:r>
            <a:r>
              <a:rPr lang="en-CA" i="1" dirty="0"/>
              <a:t>If Pluto Was a Pea</a:t>
            </a:r>
            <a:r>
              <a:rPr lang="en-CA" dirty="0"/>
              <a:t>)</a:t>
            </a:r>
          </a:p>
          <a:p>
            <a:r>
              <a:rPr lang="en-CA" dirty="0"/>
              <a:t>The illustrations might change or define the narrative of the </a:t>
            </a:r>
            <a:r>
              <a:rPr lang="en-CA" dirty="0" smtClean="0"/>
              <a:t>story</a:t>
            </a:r>
          </a:p>
          <a:p>
            <a:pPr marL="0" indent="0">
              <a:buNone/>
            </a:pPr>
            <a:endParaRPr lang="en-CA" dirty="0"/>
          </a:p>
          <a:p>
            <a:endParaRPr lang="en-US" dirty="0"/>
          </a:p>
        </p:txBody>
      </p:sp>
    </p:spTree>
    <p:extLst>
      <p:ext uri="{BB962C8B-B14F-4D97-AF65-F5344CB8AC3E}">
        <p14:creationId xmlns:p14="http://schemas.microsoft.com/office/powerpoint/2010/main" val="39509431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99179" y="256649"/>
            <a:ext cx="7680885" cy="3193715"/>
          </a:xfrm>
          <a:prstGeom prst="rect">
            <a:avLst/>
          </a:prstGeom>
        </p:spPr>
      </p:pic>
      <p:pic>
        <p:nvPicPr>
          <p:cNvPr id="5" name="Picture 4"/>
          <p:cNvPicPr>
            <a:picLocks noChangeAspect="1"/>
          </p:cNvPicPr>
          <p:nvPr/>
        </p:nvPicPr>
        <p:blipFill>
          <a:blip r:embed="rId3"/>
          <a:stretch>
            <a:fillRect/>
          </a:stretch>
        </p:blipFill>
        <p:spPr>
          <a:xfrm>
            <a:off x="1111201" y="3511560"/>
            <a:ext cx="7634983" cy="3174629"/>
          </a:xfrm>
          <a:prstGeom prst="rect">
            <a:avLst/>
          </a:prstGeom>
        </p:spPr>
      </p:pic>
    </p:spTree>
    <p:extLst>
      <p:ext uri="{BB962C8B-B14F-4D97-AF65-F5344CB8AC3E}">
        <p14:creationId xmlns:p14="http://schemas.microsoft.com/office/powerpoint/2010/main" val="22912641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to Start: Thinking about Illustrations</a:t>
            </a:r>
            <a:endParaRPr lang="en-US" dirty="0"/>
          </a:p>
        </p:txBody>
      </p:sp>
      <p:sp>
        <p:nvSpPr>
          <p:cNvPr id="3" name="Content Placeholder 2"/>
          <p:cNvSpPr>
            <a:spLocks noGrp="1"/>
          </p:cNvSpPr>
          <p:nvPr>
            <p:ph idx="1"/>
          </p:nvPr>
        </p:nvSpPr>
        <p:spPr>
          <a:xfrm>
            <a:off x="457200" y="1600200"/>
            <a:ext cx="8229600" cy="1352603"/>
          </a:xfrm>
        </p:spPr>
        <p:txBody>
          <a:bodyPr>
            <a:normAutofit/>
          </a:bodyPr>
          <a:lstStyle/>
          <a:p>
            <a:r>
              <a:rPr lang="en-CA" dirty="0" smtClean="0"/>
              <a:t>You </a:t>
            </a:r>
            <a:r>
              <a:rPr lang="en-CA" dirty="0"/>
              <a:t>can use a “dummy” to pace out your story and </a:t>
            </a:r>
            <a:r>
              <a:rPr lang="en-CA" dirty="0" smtClean="0"/>
              <a:t>see how </a:t>
            </a:r>
            <a:r>
              <a:rPr lang="en-CA" dirty="0"/>
              <a:t>the illustrations will fit</a:t>
            </a:r>
          </a:p>
          <a:p>
            <a:endParaRPr lang="en-US" dirty="0"/>
          </a:p>
        </p:txBody>
      </p:sp>
      <p:pic>
        <p:nvPicPr>
          <p:cNvPr id="4" name="Picture 3"/>
          <p:cNvPicPr>
            <a:picLocks noChangeAspect="1"/>
          </p:cNvPicPr>
          <p:nvPr/>
        </p:nvPicPr>
        <p:blipFill rotWithShape="1">
          <a:blip r:embed="rId2"/>
          <a:srcRect t="18532"/>
          <a:stretch/>
        </p:blipFill>
        <p:spPr>
          <a:xfrm>
            <a:off x="1460500" y="2845707"/>
            <a:ext cx="6223000" cy="3807464"/>
          </a:xfrm>
          <a:prstGeom prst="rect">
            <a:avLst/>
          </a:prstGeom>
        </p:spPr>
      </p:pic>
    </p:spTree>
    <p:extLst>
      <p:ext uri="{BB962C8B-B14F-4D97-AF65-F5344CB8AC3E}">
        <p14:creationId xmlns:p14="http://schemas.microsoft.com/office/powerpoint/2010/main" val="18950206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2</a:t>
            </a:r>
            <a:endParaRPr lang="en-US" dirty="0"/>
          </a:p>
        </p:txBody>
      </p:sp>
      <p:sp>
        <p:nvSpPr>
          <p:cNvPr id="3" name="Content Placeholder 2"/>
          <p:cNvSpPr>
            <a:spLocks noGrp="1"/>
          </p:cNvSpPr>
          <p:nvPr>
            <p:ph idx="1"/>
          </p:nvPr>
        </p:nvSpPr>
        <p:spPr/>
        <p:txBody>
          <a:bodyPr/>
          <a:lstStyle/>
          <a:p>
            <a:pPr marL="0" indent="0">
              <a:buNone/>
            </a:pPr>
            <a:r>
              <a:rPr lang="en-CA" dirty="0" smtClean="0"/>
              <a:t>Make </a:t>
            </a:r>
            <a:r>
              <a:rPr lang="en-CA" dirty="0"/>
              <a:t>a picture book “dummy” either by stapling pages together (ending up with 28 pages or 14 “spreads”) or in Word, Publisher or other app. Enter your own words or the words of a poem, prayer, song lyrics etc. Include </a:t>
            </a:r>
            <a:r>
              <a:rPr lang="en-CA" dirty="0" smtClean="0"/>
              <a:t>sketches/notes </a:t>
            </a:r>
            <a:r>
              <a:rPr lang="en-CA" dirty="0"/>
              <a:t>about what the illustrations could </a:t>
            </a:r>
            <a:r>
              <a:rPr lang="en-CA" dirty="0" smtClean="0"/>
              <a:t>be.</a:t>
            </a:r>
            <a:endParaRPr lang="en-CA" dirty="0"/>
          </a:p>
          <a:p>
            <a:pPr marL="0" indent="0">
              <a:buNone/>
            </a:pPr>
            <a:endParaRPr lang="en-US" dirty="0"/>
          </a:p>
        </p:txBody>
      </p:sp>
    </p:spTree>
    <p:extLst>
      <p:ext uri="{BB962C8B-B14F-4D97-AF65-F5344CB8AC3E}">
        <p14:creationId xmlns:p14="http://schemas.microsoft.com/office/powerpoint/2010/main" val="9736838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Writing Your Picture Book: Things to Keep in Mind</a:t>
            </a:r>
            <a:endParaRPr lang="en-US" dirty="0"/>
          </a:p>
        </p:txBody>
      </p:sp>
      <p:sp>
        <p:nvSpPr>
          <p:cNvPr id="3" name="Content Placeholder 2"/>
          <p:cNvSpPr>
            <a:spLocks noGrp="1"/>
          </p:cNvSpPr>
          <p:nvPr>
            <p:ph idx="1"/>
          </p:nvPr>
        </p:nvSpPr>
        <p:spPr/>
        <p:txBody>
          <a:bodyPr/>
          <a:lstStyle/>
          <a:p>
            <a:r>
              <a:rPr lang="en-US" dirty="0" smtClean="0"/>
              <a:t>Brevity</a:t>
            </a:r>
          </a:p>
          <a:p>
            <a:r>
              <a:rPr lang="en-US" dirty="0" smtClean="0"/>
              <a:t>How does it sound?</a:t>
            </a:r>
          </a:p>
          <a:p>
            <a:r>
              <a:rPr lang="en-US" dirty="0" smtClean="0"/>
              <a:t>Point of View and Tense</a:t>
            </a:r>
          </a:p>
          <a:p>
            <a:r>
              <a:rPr lang="en-US" dirty="0" smtClean="0"/>
              <a:t>Form/format</a:t>
            </a:r>
          </a:p>
          <a:p>
            <a:r>
              <a:rPr lang="en-US" dirty="0" smtClean="0"/>
              <a:t>Tone/Style</a:t>
            </a:r>
          </a:p>
          <a:p>
            <a:r>
              <a:rPr lang="en-US" dirty="0" smtClean="0"/>
              <a:t>Who is your protagonist?</a:t>
            </a:r>
            <a:endParaRPr lang="en-US" dirty="0"/>
          </a:p>
        </p:txBody>
      </p:sp>
    </p:spTree>
    <p:extLst>
      <p:ext uri="{BB962C8B-B14F-4D97-AF65-F5344CB8AC3E}">
        <p14:creationId xmlns:p14="http://schemas.microsoft.com/office/powerpoint/2010/main" val="41213659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Brevity</a:t>
            </a:r>
            <a:endParaRPr lang="en-US" dirty="0"/>
          </a:p>
        </p:txBody>
      </p:sp>
      <p:sp>
        <p:nvSpPr>
          <p:cNvPr id="3" name="Content Placeholder 2"/>
          <p:cNvSpPr>
            <a:spLocks noGrp="1"/>
          </p:cNvSpPr>
          <p:nvPr>
            <p:ph idx="1"/>
          </p:nvPr>
        </p:nvSpPr>
        <p:spPr/>
        <p:txBody>
          <a:bodyPr>
            <a:normAutofit fontScale="85000" lnSpcReduction="20000"/>
          </a:bodyPr>
          <a:lstStyle/>
          <a:p>
            <a:r>
              <a:rPr lang="en-US" b="1" dirty="0" smtClean="0"/>
              <a:t>Discussion Question: Why </a:t>
            </a:r>
            <a:r>
              <a:rPr lang="en-US" b="1" dirty="0"/>
              <a:t>Are Very Short Picture Books Popular?</a:t>
            </a:r>
            <a:endParaRPr lang="en-CA" dirty="0"/>
          </a:p>
          <a:p>
            <a:r>
              <a:rPr lang="en-US" dirty="0" smtClean="0"/>
              <a:t>Under 500 words is ideal</a:t>
            </a:r>
          </a:p>
          <a:p>
            <a:r>
              <a:rPr lang="en-US" i="1" dirty="0" smtClean="0"/>
              <a:t>Say </a:t>
            </a:r>
            <a:r>
              <a:rPr lang="en-US" i="1" dirty="0"/>
              <a:t>Goodnight </a:t>
            </a:r>
            <a:r>
              <a:rPr lang="en-US" dirty="0"/>
              <a:t>by Helen </a:t>
            </a:r>
            <a:r>
              <a:rPr lang="en-US" dirty="0" err="1"/>
              <a:t>Oxenbury</a:t>
            </a:r>
            <a:r>
              <a:rPr lang="en-US" dirty="0"/>
              <a:t> (20 words!)</a:t>
            </a:r>
            <a:endParaRPr lang="en-CA" dirty="0"/>
          </a:p>
          <a:p>
            <a:pPr marL="800100" lvl="2" indent="0">
              <a:buNone/>
            </a:pPr>
            <a:r>
              <a:rPr lang="en-US" i="1" dirty="0"/>
              <a:t>Up, Down, up in the sky</a:t>
            </a:r>
            <a:endParaRPr lang="en-CA" dirty="0"/>
          </a:p>
          <a:p>
            <a:pPr marL="800100" lvl="2" indent="0">
              <a:buNone/>
            </a:pPr>
            <a:r>
              <a:rPr lang="en-US" i="1" dirty="0"/>
              <a:t>Swing Low, swing high</a:t>
            </a:r>
            <a:endParaRPr lang="en-CA" dirty="0"/>
          </a:p>
          <a:p>
            <a:pPr marL="800100" lvl="2" indent="0">
              <a:buNone/>
            </a:pPr>
            <a:r>
              <a:rPr lang="en-US" i="1" dirty="0" err="1"/>
              <a:t>Bumpity</a:t>
            </a:r>
            <a:r>
              <a:rPr lang="en-US" i="1" dirty="0"/>
              <a:t> </a:t>
            </a:r>
            <a:r>
              <a:rPr lang="en-US" i="1" dirty="0" err="1"/>
              <a:t>Bumpity</a:t>
            </a:r>
            <a:r>
              <a:rPr lang="en-US" i="1" dirty="0"/>
              <a:t> hold on tight</a:t>
            </a:r>
            <a:endParaRPr lang="en-CA" dirty="0"/>
          </a:p>
          <a:p>
            <a:pPr marL="800100" lvl="2" indent="0">
              <a:buNone/>
            </a:pPr>
            <a:r>
              <a:rPr lang="en-US" i="1" dirty="0"/>
              <a:t>Hush little </a:t>
            </a:r>
            <a:r>
              <a:rPr lang="en-US" i="1" dirty="0" smtClean="0"/>
              <a:t>babies </a:t>
            </a:r>
            <a:r>
              <a:rPr lang="en-US" i="1" dirty="0"/>
              <a:t>say goodnight</a:t>
            </a:r>
            <a:endParaRPr lang="en-CA" dirty="0"/>
          </a:p>
          <a:p>
            <a:r>
              <a:rPr lang="en-US" i="1" dirty="0" smtClean="0"/>
              <a:t>I </a:t>
            </a:r>
            <a:r>
              <a:rPr lang="en-US" i="1" dirty="0"/>
              <a:t>Want To Be An Astronaut </a:t>
            </a:r>
            <a:r>
              <a:rPr lang="en-US" dirty="0"/>
              <a:t>by Byron Barton </a:t>
            </a:r>
            <a:r>
              <a:rPr lang="en-US" dirty="0" smtClean="0"/>
              <a:t>- 86 words</a:t>
            </a:r>
          </a:p>
          <a:p>
            <a:r>
              <a:rPr lang="en-US" i="1" dirty="0" smtClean="0"/>
              <a:t>Goodnight Moon </a:t>
            </a:r>
            <a:r>
              <a:rPr lang="en-US" dirty="0" smtClean="0"/>
              <a:t>by Margaret Wise Brown </a:t>
            </a:r>
            <a:r>
              <a:rPr lang="mr-IN" dirty="0" smtClean="0"/>
              <a:t>–</a:t>
            </a:r>
            <a:r>
              <a:rPr lang="en-US" dirty="0" smtClean="0"/>
              <a:t> 131 words</a:t>
            </a:r>
            <a:endParaRPr lang="en-CA" dirty="0"/>
          </a:p>
          <a:p>
            <a:r>
              <a:rPr lang="en-US" i="1" dirty="0" smtClean="0"/>
              <a:t>Where </a:t>
            </a:r>
            <a:r>
              <a:rPr lang="en-US" i="1" dirty="0"/>
              <a:t>The Wild Things Are </a:t>
            </a:r>
            <a:r>
              <a:rPr lang="en-US" dirty="0"/>
              <a:t>338 words</a:t>
            </a:r>
            <a:endParaRPr lang="en-CA" dirty="0"/>
          </a:p>
          <a:p>
            <a:r>
              <a:rPr lang="en-US" i="1" dirty="0" smtClean="0"/>
              <a:t>If </a:t>
            </a:r>
            <a:r>
              <a:rPr lang="en-US" i="1" dirty="0"/>
              <a:t>Pluto Was  Pea </a:t>
            </a:r>
            <a:r>
              <a:rPr lang="en-US" dirty="0"/>
              <a:t>325 words</a:t>
            </a:r>
            <a:endParaRPr lang="en-CA" dirty="0"/>
          </a:p>
          <a:p>
            <a:endParaRPr lang="en-US" dirty="0"/>
          </a:p>
        </p:txBody>
      </p:sp>
    </p:spTree>
    <p:extLst>
      <p:ext uri="{BB962C8B-B14F-4D97-AF65-F5344CB8AC3E}">
        <p14:creationId xmlns:p14="http://schemas.microsoft.com/office/powerpoint/2010/main" val="4172454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3</a:t>
            </a:r>
            <a:endParaRPr lang="en-US" dirty="0"/>
          </a:p>
        </p:txBody>
      </p:sp>
      <p:sp>
        <p:nvSpPr>
          <p:cNvPr id="3" name="Content Placeholder 2"/>
          <p:cNvSpPr>
            <a:spLocks noGrp="1"/>
          </p:cNvSpPr>
          <p:nvPr>
            <p:ph idx="1"/>
          </p:nvPr>
        </p:nvSpPr>
        <p:spPr/>
        <p:txBody>
          <a:bodyPr/>
          <a:lstStyle/>
          <a:p>
            <a:r>
              <a:rPr lang="en-US" dirty="0" smtClean="0"/>
              <a:t>write </a:t>
            </a:r>
            <a:r>
              <a:rPr lang="en-US" dirty="0"/>
              <a:t>a children’s Haiku (17 syllable poem with lines 5/7/5 syllables)</a:t>
            </a:r>
            <a:endParaRPr lang="en-CA" dirty="0"/>
          </a:p>
          <a:p>
            <a:r>
              <a:rPr lang="en-US" dirty="0" smtClean="0"/>
              <a:t>Example:</a:t>
            </a:r>
          </a:p>
          <a:p>
            <a:pPr marL="0" indent="0">
              <a:buNone/>
            </a:pPr>
            <a:endParaRPr lang="en-CA" dirty="0"/>
          </a:p>
          <a:p>
            <a:pPr marL="0" indent="0" algn="ctr">
              <a:buNone/>
            </a:pPr>
            <a:r>
              <a:rPr lang="en-US" dirty="0"/>
              <a:t>The white duck says “quack!”</a:t>
            </a:r>
            <a:endParaRPr lang="en-CA" dirty="0"/>
          </a:p>
          <a:p>
            <a:pPr marL="0" indent="0" algn="ctr">
              <a:buNone/>
            </a:pPr>
            <a:r>
              <a:rPr lang="en-US" dirty="0"/>
              <a:t>The water runs off her back</a:t>
            </a:r>
            <a:endParaRPr lang="en-CA" dirty="0"/>
          </a:p>
          <a:p>
            <a:pPr marL="0" indent="0" algn="ctr">
              <a:buNone/>
            </a:pPr>
            <a:r>
              <a:rPr lang="en-US" dirty="0"/>
              <a:t>“Quack!” says the </a:t>
            </a:r>
            <a:r>
              <a:rPr lang="en-US" dirty="0" smtClean="0"/>
              <a:t>duck. </a:t>
            </a:r>
            <a:r>
              <a:rPr lang="en-US" dirty="0"/>
              <a:t>“Quack!”</a:t>
            </a:r>
            <a:endParaRPr lang="en-CA" dirty="0"/>
          </a:p>
          <a:p>
            <a:endParaRPr lang="en-US" dirty="0"/>
          </a:p>
        </p:txBody>
      </p:sp>
    </p:spTree>
    <p:extLst>
      <p:ext uri="{BB962C8B-B14F-4D97-AF65-F5344CB8AC3E}">
        <p14:creationId xmlns:p14="http://schemas.microsoft.com/office/powerpoint/2010/main" val="31702414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Does It Sound?</a:t>
            </a:r>
            <a:endParaRPr lang="en-US" dirty="0"/>
          </a:p>
        </p:txBody>
      </p:sp>
      <p:sp>
        <p:nvSpPr>
          <p:cNvPr id="3" name="Content Placeholder 2"/>
          <p:cNvSpPr>
            <a:spLocks noGrp="1"/>
          </p:cNvSpPr>
          <p:nvPr>
            <p:ph idx="1"/>
          </p:nvPr>
        </p:nvSpPr>
        <p:spPr>
          <a:xfrm>
            <a:off x="212392" y="1239260"/>
            <a:ext cx="8686800" cy="5232429"/>
          </a:xfrm>
        </p:spPr>
        <p:txBody>
          <a:bodyPr>
            <a:normAutofit fontScale="77500" lnSpcReduction="20000"/>
          </a:bodyPr>
          <a:lstStyle/>
          <a:p>
            <a:r>
              <a:rPr lang="en-US" b="1" dirty="0"/>
              <a:t>What are some of things your English teachers taught you to look for in </a:t>
            </a:r>
            <a:r>
              <a:rPr lang="en-US" b="1" dirty="0" smtClean="0"/>
              <a:t>the WORDS or sound </a:t>
            </a:r>
            <a:r>
              <a:rPr lang="en-US" b="1" dirty="0"/>
              <a:t>of poetry? (</a:t>
            </a:r>
            <a:r>
              <a:rPr lang="en-US" b="1" dirty="0" err="1"/>
              <a:t>ie</a:t>
            </a:r>
            <a:r>
              <a:rPr lang="en-US" b="1" dirty="0"/>
              <a:t> not metaphor or imagery </a:t>
            </a:r>
            <a:r>
              <a:rPr lang="en-US" b="1" dirty="0" err="1"/>
              <a:t>etc</a:t>
            </a:r>
            <a:r>
              <a:rPr lang="en-US" b="1" dirty="0"/>
              <a:t>)</a:t>
            </a:r>
            <a:endParaRPr lang="en-CA" dirty="0"/>
          </a:p>
          <a:p>
            <a:r>
              <a:rPr lang="en-US" dirty="0" smtClean="0"/>
              <a:t>Rhythm/meter</a:t>
            </a:r>
          </a:p>
          <a:p>
            <a:pPr marL="800100" lvl="2" indent="0">
              <a:buNone/>
            </a:pPr>
            <a:r>
              <a:rPr lang="en-US" dirty="0"/>
              <a:t>I want to be an astronaut/ A member of the crew </a:t>
            </a:r>
            <a:endParaRPr lang="en-CA" dirty="0"/>
          </a:p>
          <a:p>
            <a:pPr marL="800100" lvl="2" indent="0">
              <a:buNone/>
            </a:pPr>
            <a:r>
              <a:rPr lang="en-US" i="1" dirty="0" smtClean="0"/>
              <a:t>da dah da dah da dah da da</a:t>
            </a:r>
            <a:r>
              <a:rPr lang="en-US" i="1" dirty="0" smtClean="0"/>
              <a:t>(iambic tetrameter)</a:t>
            </a:r>
            <a:r>
              <a:rPr lang="en-US" i="1" dirty="0" smtClean="0"/>
              <a:t>/da dah da dah da dah </a:t>
            </a:r>
          </a:p>
          <a:p>
            <a:pPr marL="800100" lvl="2" indent="0">
              <a:buNone/>
            </a:pPr>
            <a:r>
              <a:rPr lang="en-US" dirty="0" smtClean="0"/>
              <a:t>And </a:t>
            </a:r>
            <a:r>
              <a:rPr lang="en-US" dirty="0"/>
              <a:t>fly on the space shuttle/Into outer space</a:t>
            </a:r>
            <a:endParaRPr lang="en-CA" dirty="0"/>
          </a:p>
          <a:p>
            <a:pPr marL="800100" lvl="2" indent="0">
              <a:buNone/>
            </a:pPr>
            <a:r>
              <a:rPr lang="en-US" i="1" dirty="0"/>
              <a:t>Da dah dah da dah da da/ dah da dah da </a:t>
            </a:r>
            <a:r>
              <a:rPr lang="en-US" i="1" dirty="0" smtClean="0"/>
              <a:t>dah </a:t>
            </a:r>
            <a:endParaRPr lang="en-CA" i="1" dirty="0" smtClean="0"/>
          </a:p>
          <a:p>
            <a:r>
              <a:rPr lang="en-US" dirty="0" smtClean="0"/>
              <a:t>Rhyme - rhyming picture books are HARD and very few agents/editors will even look at them BUT that doesn’t mean you can’t incorporate rhyme into your story</a:t>
            </a:r>
            <a:endParaRPr lang="en-CA" dirty="0" smtClean="0"/>
          </a:p>
          <a:p>
            <a:pPr marL="800100" lvl="2" indent="0">
              <a:buNone/>
            </a:pPr>
            <a:r>
              <a:rPr lang="en-US" dirty="0"/>
              <a:t> “But the wild things cried, “Oh please don’t go—</a:t>
            </a:r>
            <a:endParaRPr lang="en-CA" dirty="0"/>
          </a:p>
          <a:p>
            <a:pPr marL="800100" lvl="2" indent="0">
              <a:buNone/>
            </a:pPr>
            <a:r>
              <a:rPr lang="en-US" dirty="0"/>
              <a:t>we’ll eat you up—we love you so!”</a:t>
            </a:r>
            <a:endParaRPr lang="en-CA" dirty="0"/>
          </a:p>
          <a:p>
            <a:pPr marL="800100" lvl="2" indent="0">
              <a:buNone/>
            </a:pPr>
            <a:r>
              <a:rPr lang="en-US" dirty="0"/>
              <a:t>And Max said, “No!”</a:t>
            </a:r>
            <a:endParaRPr lang="en-CA" dirty="0"/>
          </a:p>
          <a:p>
            <a:pPr marL="800100" lvl="2" indent="0">
              <a:buNone/>
            </a:pPr>
            <a:r>
              <a:rPr lang="en-US" dirty="0"/>
              <a:t>(actually typeset as above with line breaks</a:t>
            </a:r>
            <a:r>
              <a:rPr lang="en-US" dirty="0" smtClean="0"/>
              <a:t>)</a:t>
            </a:r>
          </a:p>
          <a:p>
            <a:r>
              <a:rPr lang="en-US" dirty="0" smtClean="0"/>
              <a:t>Or Rhyming wordplay </a:t>
            </a:r>
            <a:r>
              <a:rPr lang="mr-IN" dirty="0" smtClean="0"/>
              <a:t>–</a:t>
            </a:r>
            <a:r>
              <a:rPr lang="en-US" dirty="0" smtClean="0"/>
              <a:t> </a:t>
            </a:r>
            <a:r>
              <a:rPr lang="en-US" dirty="0" err="1" smtClean="0"/>
              <a:t>ie</a:t>
            </a:r>
            <a:r>
              <a:rPr lang="en-US" dirty="0" smtClean="0"/>
              <a:t>.  </a:t>
            </a:r>
            <a:r>
              <a:rPr lang="en-US" i="1" dirty="0" smtClean="0"/>
              <a:t>The Wonky Donkey </a:t>
            </a:r>
            <a:r>
              <a:rPr lang="en-US" dirty="0" smtClean="0"/>
              <a:t>by Craig Smith</a:t>
            </a:r>
          </a:p>
          <a:p>
            <a:pPr marL="0" indent="0">
              <a:buNone/>
            </a:pPr>
            <a:endParaRPr lang="en-CA" dirty="0"/>
          </a:p>
          <a:p>
            <a:endParaRPr lang="en-US" dirty="0"/>
          </a:p>
        </p:txBody>
      </p:sp>
    </p:spTree>
    <p:extLst>
      <p:ext uri="{BB962C8B-B14F-4D97-AF65-F5344CB8AC3E}">
        <p14:creationId xmlns:p14="http://schemas.microsoft.com/office/powerpoint/2010/main" val="19024539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625" y="274638"/>
            <a:ext cx="8229600" cy="1143000"/>
          </a:xfrm>
        </p:spPr>
        <p:txBody>
          <a:bodyPr/>
          <a:lstStyle/>
          <a:p>
            <a:r>
              <a:rPr lang="en-US" dirty="0" smtClean="0"/>
              <a:t>How Does It Sound?</a:t>
            </a:r>
            <a:endParaRPr lang="en-US" dirty="0"/>
          </a:p>
        </p:txBody>
      </p:sp>
      <p:sp>
        <p:nvSpPr>
          <p:cNvPr id="3" name="Content Placeholder 2"/>
          <p:cNvSpPr>
            <a:spLocks noGrp="1"/>
          </p:cNvSpPr>
          <p:nvPr>
            <p:ph idx="1"/>
          </p:nvPr>
        </p:nvSpPr>
        <p:spPr>
          <a:xfrm>
            <a:off x="457200" y="1202413"/>
            <a:ext cx="8229600" cy="1796289"/>
          </a:xfrm>
        </p:spPr>
        <p:txBody>
          <a:bodyPr>
            <a:normAutofit/>
          </a:bodyPr>
          <a:lstStyle/>
          <a:p>
            <a:r>
              <a:rPr lang="en-US" b="1" dirty="0" smtClean="0"/>
              <a:t>Repetition</a:t>
            </a:r>
          </a:p>
          <a:p>
            <a:pPr marL="0" indent="0">
              <a:buNone/>
            </a:pPr>
            <a:r>
              <a:rPr lang="en-US" dirty="0" smtClean="0"/>
              <a:t>From </a:t>
            </a:r>
            <a:r>
              <a:rPr lang="en-US" i="1" dirty="0" smtClean="0"/>
              <a:t>The Very Hungry Cater</a:t>
            </a:r>
            <a:r>
              <a:rPr lang="en-US" dirty="0" smtClean="0"/>
              <a:t>pillar by Eric Carle</a:t>
            </a:r>
            <a:endParaRPr lang="en-CA" dirty="0"/>
          </a:p>
          <a:p>
            <a:pPr marL="0" indent="0">
              <a:buNone/>
            </a:pPr>
            <a:endParaRPr lang="en-CA" dirty="0"/>
          </a:p>
          <a:p>
            <a:pPr marL="0" indent="0">
              <a:buNone/>
            </a:pPr>
            <a:endParaRPr lang="en-US" dirty="0"/>
          </a:p>
        </p:txBody>
      </p:sp>
      <p:pic>
        <p:nvPicPr>
          <p:cNvPr id="4" name="Picture 3" descr="Screen Shot 2020-04-18 at 6.48.50 PM.png"/>
          <p:cNvPicPr>
            <a:picLocks noChangeAspect="1"/>
          </p:cNvPicPr>
          <p:nvPr/>
        </p:nvPicPr>
        <p:blipFill rotWithShape="1">
          <a:blip r:embed="rId2">
            <a:extLst>
              <a:ext uri="{28A0092B-C50C-407E-A947-70E740481C1C}">
                <a14:useLocalDpi xmlns:a14="http://schemas.microsoft.com/office/drawing/2010/main" val="0"/>
              </a:ext>
            </a:extLst>
          </a:blip>
          <a:srcRect r="3866"/>
          <a:stretch/>
        </p:blipFill>
        <p:spPr>
          <a:xfrm>
            <a:off x="457200" y="2852754"/>
            <a:ext cx="2771219" cy="3607459"/>
          </a:xfrm>
          <a:prstGeom prst="rect">
            <a:avLst/>
          </a:prstGeom>
        </p:spPr>
      </p:pic>
      <p:pic>
        <p:nvPicPr>
          <p:cNvPr id="5" name="Picture 4" descr="Screen Shot 2020-04-18 at 6.48.59 PM.png"/>
          <p:cNvPicPr>
            <a:picLocks noChangeAspect="1"/>
          </p:cNvPicPr>
          <p:nvPr/>
        </p:nvPicPr>
        <p:blipFill rotWithShape="1">
          <a:blip r:embed="rId3">
            <a:extLst>
              <a:ext uri="{28A0092B-C50C-407E-A947-70E740481C1C}">
                <a14:useLocalDpi xmlns:a14="http://schemas.microsoft.com/office/drawing/2010/main" val="0"/>
              </a:ext>
            </a:extLst>
          </a:blip>
          <a:srcRect r="5055"/>
          <a:stretch/>
        </p:blipFill>
        <p:spPr>
          <a:xfrm>
            <a:off x="3488688" y="2610913"/>
            <a:ext cx="2428440" cy="3696305"/>
          </a:xfrm>
          <a:prstGeom prst="rect">
            <a:avLst/>
          </a:prstGeom>
        </p:spPr>
      </p:pic>
      <p:pic>
        <p:nvPicPr>
          <p:cNvPr id="6" name="Picture 5" descr="Screen Shot 2020-04-18 at 6.49.06 PM.png"/>
          <p:cNvPicPr>
            <a:picLocks noChangeAspect="1"/>
          </p:cNvPicPr>
          <p:nvPr/>
        </p:nvPicPr>
        <p:blipFill rotWithShape="1">
          <a:blip r:embed="rId4">
            <a:extLst>
              <a:ext uri="{28A0092B-C50C-407E-A947-70E740481C1C}">
                <a14:useLocalDpi xmlns:a14="http://schemas.microsoft.com/office/drawing/2010/main" val="0"/>
              </a:ext>
            </a:extLst>
          </a:blip>
          <a:srcRect r="7824"/>
          <a:stretch/>
        </p:blipFill>
        <p:spPr>
          <a:xfrm>
            <a:off x="6054837" y="2783189"/>
            <a:ext cx="2631963" cy="3677024"/>
          </a:xfrm>
          <a:prstGeom prst="rect">
            <a:avLst/>
          </a:prstGeom>
        </p:spPr>
      </p:pic>
    </p:spTree>
    <p:extLst>
      <p:ext uri="{BB962C8B-B14F-4D97-AF65-F5344CB8AC3E}">
        <p14:creationId xmlns:p14="http://schemas.microsoft.com/office/powerpoint/2010/main" val="9852679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625" y="274638"/>
            <a:ext cx="8229600" cy="1143000"/>
          </a:xfrm>
        </p:spPr>
        <p:txBody>
          <a:bodyPr/>
          <a:lstStyle/>
          <a:p>
            <a:r>
              <a:rPr lang="en-US" dirty="0" smtClean="0"/>
              <a:t>How Does It Sound?</a:t>
            </a:r>
            <a:endParaRPr lang="en-US" dirty="0"/>
          </a:p>
        </p:txBody>
      </p:sp>
      <p:sp>
        <p:nvSpPr>
          <p:cNvPr id="3" name="Content Placeholder 2"/>
          <p:cNvSpPr>
            <a:spLocks noGrp="1"/>
          </p:cNvSpPr>
          <p:nvPr>
            <p:ph idx="1"/>
          </p:nvPr>
        </p:nvSpPr>
        <p:spPr>
          <a:xfrm>
            <a:off x="457200" y="1202413"/>
            <a:ext cx="8229600" cy="1306705"/>
          </a:xfrm>
        </p:spPr>
        <p:txBody>
          <a:bodyPr>
            <a:normAutofit/>
          </a:bodyPr>
          <a:lstStyle/>
          <a:p>
            <a:r>
              <a:rPr lang="en-US" b="1" dirty="0" smtClean="0"/>
              <a:t>Repetition</a:t>
            </a:r>
          </a:p>
          <a:p>
            <a:pPr marL="0" indent="0">
              <a:buNone/>
            </a:pPr>
            <a:r>
              <a:rPr lang="en-US" sz="2800" dirty="0" smtClean="0"/>
              <a:t>From </a:t>
            </a:r>
            <a:r>
              <a:rPr lang="en-US" sz="2800" i="1" dirty="0" smtClean="0"/>
              <a:t>If Pluto Was a Pea </a:t>
            </a:r>
            <a:r>
              <a:rPr lang="en-US" sz="2800" dirty="0" smtClean="0"/>
              <a:t>by Gabrielle Prendergast</a:t>
            </a:r>
            <a:endParaRPr lang="en-CA" sz="2800" dirty="0"/>
          </a:p>
          <a:p>
            <a:pPr marL="0" indent="0">
              <a:buNone/>
            </a:pPr>
            <a:endParaRPr lang="en-CA" dirty="0"/>
          </a:p>
          <a:p>
            <a:pPr marL="0" indent="0">
              <a:buNone/>
            </a:pPr>
            <a:endParaRPr lang="en-US" dirty="0"/>
          </a:p>
        </p:txBody>
      </p:sp>
      <p:pic>
        <p:nvPicPr>
          <p:cNvPr id="7" name="Picture 6"/>
          <p:cNvPicPr>
            <a:picLocks noChangeAspect="1"/>
          </p:cNvPicPr>
          <p:nvPr/>
        </p:nvPicPr>
        <p:blipFill>
          <a:blip r:embed="rId2"/>
          <a:stretch>
            <a:fillRect/>
          </a:stretch>
        </p:blipFill>
        <p:spPr>
          <a:xfrm>
            <a:off x="680625" y="2509118"/>
            <a:ext cx="6991104" cy="2906904"/>
          </a:xfrm>
          <a:prstGeom prst="rect">
            <a:avLst/>
          </a:prstGeom>
        </p:spPr>
      </p:pic>
      <p:pic>
        <p:nvPicPr>
          <p:cNvPr id="8" name="Picture 7"/>
          <p:cNvPicPr>
            <a:picLocks noChangeAspect="1"/>
          </p:cNvPicPr>
          <p:nvPr/>
        </p:nvPicPr>
        <p:blipFill>
          <a:blip r:embed="rId3"/>
          <a:stretch>
            <a:fillRect/>
          </a:stretch>
        </p:blipFill>
        <p:spPr>
          <a:xfrm>
            <a:off x="1870472" y="3763676"/>
            <a:ext cx="6816328" cy="2834232"/>
          </a:xfrm>
          <a:prstGeom prst="rect">
            <a:avLst/>
          </a:prstGeom>
        </p:spPr>
      </p:pic>
    </p:spTree>
    <p:extLst>
      <p:ext uri="{BB962C8B-B14F-4D97-AF65-F5344CB8AC3E}">
        <p14:creationId xmlns:p14="http://schemas.microsoft.com/office/powerpoint/2010/main" val="8295977"/>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625" y="274638"/>
            <a:ext cx="8229600" cy="1143000"/>
          </a:xfrm>
        </p:spPr>
        <p:txBody>
          <a:bodyPr/>
          <a:lstStyle/>
          <a:p>
            <a:r>
              <a:rPr lang="en-US" dirty="0" smtClean="0"/>
              <a:t>How Does It Sound?</a:t>
            </a:r>
            <a:endParaRPr lang="en-US" dirty="0"/>
          </a:p>
        </p:txBody>
      </p:sp>
      <p:sp>
        <p:nvSpPr>
          <p:cNvPr id="3" name="Content Placeholder 2"/>
          <p:cNvSpPr>
            <a:spLocks noGrp="1"/>
          </p:cNvSpPr>
          <p:nvPr>
            <p:ph idx="1"/>
          </p:nvPr>
        </p:nvSpPr>
        <p:spPr>
          <a:xfrm>
            <a:off x="457200" y="1064722"/>
            <a:ext cx="8229600" cy="1306705"/>
          </a:xfrm>
        </p:spPr>
        <p:txBody>
          <a:bodyPr>
            <a:noAutofit/>
          </a:bodyPr>
          <a:lstStyle/>
          <a:p>
            <a:r>
              <a:rPr lang="en-US" sz="2000" b="1" dirty="0" smtClean="0"/>
              <a:t>Alliteration</a:t>
            </a:r>
          </a:p>
          <a:p>
            <a:pPr lvl="1"/>
            <a:r>
              <a:rPr lang="en-US" sz="2000" b="1" dirty="0" smtClean="0"/>
              <a:t>Popular with alphabet books</a:t>
            </a:r>
          </a:p>
          <a:p>
            <a:pPr lvl="2"/>
            <a:r>
              <a:rPr lang="en-US" sz="2000" b="1" i="1" dirty="0" smtClean="0"/>
              <a:t>K is for Kissing A Cool Kangaroo </a:t>
            </a:r>
            <a:r>
              <a:rPr lang="en-US" sz="2000" b="1" dirty="0" smtClean="0"/>
              <a:t>by Giles </a:t>
            </a:r>
            <a:r>
              <a:rPr lang="en-US" sz="2000" b="1" dirty="0" err="1" smtClean="0"/>
              <a:t>Andreae</a:t>
            </a:r>
            <a:endParaRPr lang="en-US" sz="2000" b="1" dirty="0" smtClean="0"/>
          </a:p>
          <a:p>
            <a:pPr lvl="2"/>
            <a:r>
              <a:rPr lang="en-US" sz="2000" b="1" i="1" dirty="0"/>
              <a:t>Ellsworth’s Extraordinary Electric </a:t>
            </a:r>
            <a:r>
              <a:rPr lang="en-US" sz="2000" b="1" i="1" dirty="0" smtClean="0"/>
              <a:t>Ears </a:t>
            </a:r>
            <a:r>
              <a:rPr lang="en-US" sz="2000" b="1" dirty="0" smtClean="0"/>
              <a:t>by </a:t>
            </a:r>
            <a:r>
              <a:rPr lang="en-US" sz="2000" b="1" dirty="0" err="1" smtClean="0"/>
              <a:t>Valorie</a:t>
            </a:r>
            <a:r>
              <a:rPr lang="en-US" sz="2000" b="1" dirty="0" smtClean="0"/>
              <a:t> Fisher</a:t>
            </a:r>
          </a:p>
          <a:p>
            <a:pPr lvl="1"/>
            <a:r>
              <a:rPr lang="en-US" sz="2000" b="1" dirty="0" smtClean="0"/>
              <a:t>Also used in prose stories, particularly literary/lyrical picture books</a:t>
            </a:r>
          </a:p>
          <a:p>
            <a:pPr marL="0" indent="0">
              <a:buNone/>
            </a:pPr>
            <a:r>
              <a:rPr lang="en-US" sz="2400" dirty="0" smtClean="0"/>
              <a:t>“</a:t>
            </a:r>
            <a:r>
              <a:rPr lang="en-US" sz="2400" dirty="0"/>
              <a:t>The bus creaked to a </a:t>
            </a:r>
            <a:r>
              <a:rPr lang="en-US" sz="2400" dirty="0">
                <a:solidFill>
                  <a:srgbClr val="FF0000"/>
                </a:solidFill>
              </a:rPr>
              <a:t>s</a:t>
            </a:r>
            <a:r>
              <a:rPr lang="en-US" sz="2400" dirty="0"/>
              <a:t>top in front of them. It </a:t>
            </a:r>
            <a:r>
              <a:rPr lang="en-US" sz="2400" dirty="0">
                <a:solidFill>
                  <a:srgbClr val="FF0000"/>
                </a:solidFill>
              </a:rPr>
              <a:t>s</a:t>
            </a:r>
            <a:r>
              <a:rPr lang="en-US" sz="2400" dirty="0"/>
              <a:t>ighed and </a:t>
            </a:r>
            <a:r>
              <a:rPr lang="en-US" sz="2400" dirty="0">
                <a:solidFill>
                  <a:srgbClr val="FF0000"/>
                </a:solidFill>
              </a:rPr>
              <a:t>s</a:t>
            </a:r>
            <a:r>
              <a:rPr lang="en-US" sz="2400" dirty="0"/>
              <a:t>agged and the doors </a:t>
            </a:r>
            <a:r>
              <a:rPr lang="en-US" sz="2400" dirty="0">
                <a:solidFill>
                  <a:srgbClr val="FF0000"/>
                </a:solidFill>
              </a:rPr>
              <a:t>s</a:t>
            </a:r>
            <a:r>
              <a:rPr lang="en-US" sz="2400" dirty="0"/>
              <a:t>wung open”. </a:t>
            </a:r>
            <a:endParaRPr lang="en-CA" sz="2400" dirty="0"/>
          </a:p>
          <a:p>
            <a:pPr lvl="1"/>
            <a:endParaRPr lang="en-US" sz="2000" b="1" dirty="0" smtClean="0"/>
          </a:p>
          <a:p>
            <a:endParaRPr lang="en-CA" sz="2000" b="1" dirty="0"/>
          </a:p>
          <a:p>
            <a:pPr marL="0" indent="0">
              <a:buNone/>
            </a:pPr>
            <a:endParaRPr lang="en-US" sz="2000" dirty="0"/>
          </a:p>
        </p:txBody>
      </p:sp>
      <p:pic>
        <p:nvPicPr>
          <p:cNvPr id="4" name="Picture 3"/>
          <p:cNvPicPr>
            <a:picLocks noChangeAspect="1"/>
          </p:cNvPicPr>
          <p:nvPr/>
        </p:nvPicPr>
        <p:blipFill>
          <a:blip r:embed="rId2"/>
          <a:stretch>
            <a:fillRect/>
          </a:stretch>
        </p:blipFill>
        <p:spPr>
          <a:xfrm>
            <a:off x="4181952" y="3609548"/>
            <a:ext cx="4504848" cy="2780336"/>
          </a:xfrm>
          <a:prstGeom prst="rect">
            <a:avLst/>
          </a:prstGeom>
        </p:spPr>
      </p:pic>
      <p:pic>
        <p:nvPicPr>
          <p:cNvPr id="5" name="Picture 4"/>
          <p:cNvPicPr>
            <a:picLocks noChangeAspect="1"/>
          </p:cNvPicPr>
          <p:nvPr/>
        </p:nvPicPr>
        <p:blipFill>
          <a:blip r:embed="rId3"/>
          <a:stretch>
            <a:fillRect/>
          </a:stretch>
        </p:blipFill>
        <p:spPr>
          <a:xfrm>
            <a:off x="1517025" y="3763679"/>
            <a:ext cx="2431790" cy="2987227"/>
          </a:xfrm>
          <a:prstGeom prst="rect">
            <a:avLst/>
          </a:prstGeom>
        </p:spPr>
      </p:pic>
    </p:spTree>
    <p:extLst>
      <p:ext uri="{BB962C8B-B14F-4D97-AF65-F5344CB8AC3E}">
        <p14:creationId xmlns:p14="http://schemas.microsoft.com/office/powerpoint/2010/main" val="734358201"/>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4</a:t>
            </a:r>
            <a:endParaRPr lang="en-US" dirty="0"/>
          </a:p>
        </p:txBody>
      </p:sp>
      <p:sp>
        <p:nvSpPr>
          <p:cNvPr id="3" name="Content Placeholder 2"/>
          <p:cNvSpPr>
            <a:spLocks noGrp="1"/>
          </p:cNvSpPr>
          <p:nvPr>
            <p:ph idx="1"/>
          </p:nvPr>
        </p:nvSpPr>
        <p:spPr/>
        <p:txBody>
          <a:bodyPr/>
          <a:lstStyle/>
          <a:p>
            <a:r>
              <a:rPr lang="en-US" dirty="0"/>
              <a:t>Exercise – choosing </a:t>
            </a:r>
            <a:r>
              <a:rPr lang="en-US" dirty="0" smtClean="0"/>
              <a:t>one or more </a:t>
            </a:r>
            <a:r>
              <a:rPr lang="en-US" dirty="0"/>
              <a:t>of the </a:t>
            </a:r>
            <a:r>
              <a:rPr lang="en-US" dirty="0" smtClean="0"/>
              <a:t>below elements</a:t>
            </a:r>
            <a:r>
              <a:rPr lang="en-US" dirty="0"/>
              <a:t>, create short poem for children based on the word “snug</a:t>
            </a:r>
            <a:r>
              <a:rPr lang="en-US" dirty="0" smtClean="0"/>
              <a:t>”, “moon” or “</a:t>
            </a:r>
            <a:r>
              <a:rPr lang="en-US" dirty="0" err="1" smtClean="0"/>
              <a:t>singalong</a:t>
            </a:r>
            <a:r>
              <a:rPr lang="en-US" dirty="0" smtClean="0"/>
              <a:t>” (or a word of your choosing)</a:t>
            </a:r>
          </a:p>
          <a:p>
            <a:pPr lvl="1"/>
            <a:r>
              <a:rPr lang="en-US" dirty="0" smtClean="0"/>
              <a:t>Rhythm</a:t>
            </a:r>
          </a:p>
          <a:p>
            <a:pPr lvl="1"/>
            <a:r>
              <a:rPr lang="en-US" dirty="0" smtClean="0"/>
              <a:t>Rhyme</a:t>
            </a:r>
          </a:p>
          <a:p>
            <a:pPr lvl="1"/>
            <a:r>
              <a:rPr lang="en-US" dirty="0" smtClean="0"/>
              <a:t>Repetition</a:t>
            </a:r>
          </a:p>
          <a:p>
            <a:pPr lvl="1"/>
            <a:r>
              <a:rPr lang="en-CA" dirty="0" smtClean="0"/>
              <a:t>Alliteration</a:t>
            </a:r>
            <a:endParaRPr lang="en-CA" dirty="0"/>
          </a:p>
          <a:p>
            <a:endParaRPr lang="en-US" dirty="0"/>
          </a:p>
        </p:txBody>
      </p:sp>
    </p:spTree>
    <p:extLst>
      <p:ext uri="{BB962C8B-B14F-4D97-AF65-F5344CB8AC3E}">
        <p14:creationId xmlns:p14="http://schemas.microsoft.com/office/powerpoint/2010/main" val="34980516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Point of View/Tense</a:t>
            </a:r>
            <a:endParaRPr lang="en-US" dirty="0"/>
          </a:p>
        </p:txBody>
      </p:sp>
      <p:sp>
        <p:nvSpPr>
          <p:cNvPr id="3" name="Content Placeholder 2"/>
          <p:cNvSpPr>
            <a:spLocks noGrp="1"/>
          </p:cNvSpPr>
          <p:nvPr>
            <p:ph idx="1"/>
          </p:nvPr>
        </p:nvSpPr>
        <p:spPr/>
        <p:txBody>
          <a:bodyPr/>
          <a:lstStyle/>
          <a:p>
            <a:r>
              <a:rPr lang="en-US" dirty="0" smtClean="0"/>
              <a:t>Who is your narrator?</a:t>
            </a:r>
          </a:p>
          <a:p>
            <a:r>
              <a:rPr lang="en-US" dirty="0" smtClean="0"/>
              <a:t>2</a:t>
            </a:r>
            <a:r>
              <a:rPr lang="en-US" baseline="30000" dirty="0" smtClean="0"/>
              <a:t>nd</a:t>
            </a:r>
            <a:r>
              <a:rPr lang="en-US" dirty="0" smtClean="0"/>
              <a:t> person quite common</a:t>
            </a:r>
          </a:p>
          <a:p>
            <a:pPr lvl="1"/>
            <a:r>
              <a:rPr lang="en-US" i="1" dirty="0" smtClean="0"/>
              <a:t>The Day You Begin </a:t>
            </a:r>
            <a:r>
              <a:rPr lang="en-US" dirty="0" smtClean="0"/>
              <a:t>by Jacqueline Woodson</a:t>
            </a:r>
          </a:p>
          <a:p>
            <a:r>
              <a:rPr lang="en-US" dirty="0" smtClean="0"/>
              <a:t>Past tense 3</a:t>
            </a:r>
            <a:r>
              <a:rPr lang="en-US" baseline="30000" dirty="0" smtClean="0"/>
              <a:t>rd</a:t>
            </a:r>
            <a:r>
              <a:rPr lang="en-US" dirty="0" smtClean="0"/>
              <a:t> person </a:t>
            </a:r>
          </a:p>
          <a:p>
            <a:pPr lvl="1"/>
            <a:r>
              <a:rPr lang="en-US" i="1" dirty="0" smtClean="0"/>
              <a:t>Where the Wild Things Are </a:t>
            </a:r>
            <a:r>
              <a:rPr lang="en-US" dirty="0" smtClean="0"/>
              <a:t>by Maurice </a:t>
            </a:r>
            <a:r>
              <a:rPr lang="en-US" dirty="0" err="1" smtClean="0"/>
              <a:t>Sendak</a:t>
            </a:r>
            <a:endParaRPr lang="en-US" i="1" dirty="0" smtClean="0"/>
          </a:p>
          <a:p>
            <a:r>
              <a:rPr lang="en-US" i="1" dirty="0" smtClean="0"/>
              <a:t>Present tense 1</a:t>
            </a:r>
            <a:r>
              <a:rPr lang="en-US" i="1" baseline="30000" dirty="0" smtClean="0"/>
              <a:t>st</a:t>
            </a:r>
            <a:r>
              <a:rPr lang="en-US" i="1" dirty="0" smtClean="0"/>
              <a:t> person</a:t>
            </a:r>
          </a:p>
          <a:p>
            <a:pPr lvl="1"/>
            <a:r>
              <a:rPr lang="en-US" i="1" dirty="0" smtClean="0"/>
              <a:t>A Screaming Kind of Day </a:t>
            </a:r>
            <a:r>
              <a:rPr lang="en-US" dirty="0" smtClean="0"/>
              <a:t>by </a:t>
            </a:r>
            <a:r>
              <a:rPr lang="en-US" dirty="0" err="1" smtClean="0"/>
              <a:t>Rachna</a:t>
            </a:r>
            <a:r>
              <a:rPr lang="en-US" dirty="0" smtClean="0"/>
              <a:t> Gilmore</a:t>
            </a:r>
            <a:endParaRPr lang="en-US" dirty="0"/>
          </a:p>
        </p:txBody>
      </p:sp>
    </p:spTree>
    <p:extLst>
      <p:ext uri="{BB962C8B-B14F-4D97-AF65-F5344CB8AC3E}">
        <p14:creationId xmlns:p14="http://schemas.microsoft.com/office/powerpoint/2010/main" val="701394585"/>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Point of View/Tense</a:t>
            </a:r>
            <a:endParaRPr lang="en-US" dirty="0"/>
          </a:p>
        </p:txBody>
      </p:sp>
      <p:sp>
        <p:nvSpPr>
          <p:cNvPr id="3" name="Content Placeholder 2"/>
          <p:cNvSpPr>
            <a:spLocks noGrp="1"/>
          </p:cNvSpPr>
          <p:nvPr>
            <p:ph idx="1"/>
          </p:nvPr>
        </p:nvSpPr>
        <p:spPr>
          <a:xfrm>
            <a:off x="457200" y="1362552"/>
            <a:ext cx="8229600" cy="4525963"/>
          </a:xfrm>
        </p:spPr>
        <p:txBody>
          <a:bodyPr/>
          <a:lstStyle/>
          <a:p>
            <a:r>
              <a:rPr lang="en-US" dirty="0" smtClean="0"/>
              <a:t>Discussion Question – what effect might using </a:t>
            </a:r>
            <a:r>
              <a:rPr lang="en-US" dirty="0"/>
              <a:t>1</a:t>
            </a:r>
            <a:r>
              <a:rPr lang="en-US" baseline="30000" dirty="0"/>
              <a:t>st</a:t>
            </a:r>
            <a:r>
              <a:rPr lang="en-US" dirty="0"/>
              <a:t> person </a:t>
            </a:r>
            <a:r>
              <a:rPr lang="en-US" i="1" dirty="0"/>
              <a:t>past </a:t>
            </a:r>
            <a:r>
              <a:rPr lang="en-US" i="1" dirty="0" smtClean="0"/>
              <a:t>tense </a:t>
            </a:r>
            <a:r>
              <a:rPr lang="en-US" dirty="0" smtClean="0"/>
              <a:t>have on </a:t>
            </a:r>
            <a:r>
              <a:rPr lang="en-US" dirty="0"/>
              <a:t>a picture book?</a:t>
            </a:r>
            <a:endParaRPr lang="en-CA" dirty="0"/>
          </a:p>
          <a:p>
            <a:endParaRPr lang="en-US" dirty="0"/>
          </a:p>
        </p:txBody>
      </p:sp>
      <p:pic>
        <p:nvPicPr>
          <p:cNvPr id="4" name="Picture 3" descr="Screen Shot 2020-04-19 at 4.04.27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2794765"/>
            <a:ext cx="3536247" cy="3069398"/>
          </a:xfrm>
          <a:prstGeom prst="rect">
            <a:avLst/>
          </a:prstGeom>
        </p:spPr>
      </p:pic>
      <p:pic>
        <p:nvPicPr>
          <p:cNvPr id="5" name="Picture 4"/>
          <p:cNvPicPr>
            <a:picLocks noChangeAspect="1"/>
          </p:cNvPicPr>
          <p:nvPr/>
        </p:nvPicPr>
        <p:blipFill>
          <a:blip r:embed="rId4"/>
          <a:stretch>
            <a:fillRect/>
          </a:stretch>
        </p:blipFill>
        <p:spPr>
          <a:xfrm>
            <a:off x="4371419" y="2899951"/>
            <a:ext cx="4116473" cy="2964212"/>
          </a:xfrm>
          <a:prstGeom prst="rect">
            <a:avLst/>
          </a:prstGeom>
        </p:spPr>
      </p:pic>
      <p:sp>
        <p:nvSpPr>
          <p:cNvPr id="6" name="TextBox 5"/>
          <p:cNvSpPr txBox="1"/>
          <p:nvPr/>
        </p:nvSpPr>
        <p:spPr>
          <a:xfrm>
            <a:off x="457200" y="6003767"/>
            <a:ext cx="3259020" cy="738664"/>
          </a:xfrm>
          <a:prstGeom prst="rect">
            <a:avLst/>
          </a:prstGeom>
          <a:noFill/>
        </p:spPr>
        <p:txBody>
          <a:bodyPr wrap="square" rtlCol="0">
            <a:spAutoFit/>
          </a:bodyPr>
          <a:lstStyle/>
          <a:p>
            <a:r>
              <a:rPr lang="en-US" sz="1400" i="1" dirty="0" smtClean="0"/>
              <a:t>Alexander and the Terrible, Horrible, No Good, Very Bad Day </a:t>
            </a:r>
            <a:r>
              <a:rPr lang="en-US" sz="1400" dirty="0" smtClean="0"/>
              <a:t>by Judith </a:t>
            </a:r>
            <a:r>
              <a:rPr lang="en-US" sz="1400" dirty="0" err="1" smtClean="0"/>
              <a:t>Viorst</a:t>
            </a:r>
            <a:r>
              <a:rPr lang="en-US" sz="1400" dirty="0" smtClean="0"/>
              <a:t> (past tense to present perfect to present tense)</a:t>
            </a:r>
            <a:endParaRPr lang="en-US" sz="1400" dirty="0"/>
          </a:p>
        </p:txBody>
      </p:sp>
      <p:sp>
        <p:nvSpPr>
          <p:cNvPr id="7" name="TextBox 6"/>
          <p:cNvSpPr txBox="1"/>
          <p:nvPr/>
        </p:nvSpPr>
        <p:spPr>
          <a:xfrm>
            <a:off x="4371418" y="5988337"/>
            <a:ext cx="4315381" cy="307777"/>
          </a:xfrm>
          <a:prstGeom prst="rect">
            <a:avLst/>
          </a:prstGeom>
          <a:noFill/>
        </p:spPr>
        <p:txBody>
          <a:bodyPr wrap="square" rtlCol="0">
            <a:spAutoFit/>
          </a:bodyPr>
          <a:lstStyle/>
          <a:p>
            <a:r>
              <a:rPr lang="en-US" sz="1400" i="1" dirty="0" smtClean="0"/>
              <a:t>How My Parents Learned to Eat </a:t>
            </a:r>
            <a:r>
              <a:rPr lang="en-US" sz="1400" dirty="0" smtClean="0"/>
              <a:t>by by Ina R. Friedman</a:t>
            </a:r>
            <a:endParaRPr lang="en-US" sz="1400" dirty="0"/>
          </a:p>
        </p:txBody>
      </p:sp>
    </p:spTree>
    <p:extLst>
      <p:ext uri="{BB962C8B-B14F-4D97-AF65-F5344CB8AC3E}">
        <p14:creationId xmlns:p14="http://schemas.microsoft.com/office/powerpoint/2010/main" val="2829505625"/>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Point of View/Tense</a:t>
            </a:r>
            <a:endParaRPr lang="en-US" dirty="0"/>
          </a:p>
        </p:txBody>
      </p:sp>
      <p:sp>
        <p:nvSpPr>
          <p:cNvPr id="3" name="Content Placeholder 2"/>
          <p:cNvSpPr>
            <a:spLocks noGrp="1"/>
          </p:cNvSpPr>
          <p:nvPr>
            <p:ph idx="1"/>
          </p:nvPr>
        </p:nvSpPr>
        <p:spPr/>
        <p:txBody>
          <a:bodyPr/>
          <a:lstStyle/>
          <a:p>
            <a:r>
              <a:rPr lang="en-US" dirty="0" smtClean="0"/>
              <a:t>Discussion Question – what effect might using </a:t>
            </a:r>
            <a:r>
              <a:rPr lang="en-US" dirty="0"/>
              <a:t>1</a:t>
            </a:r>
            <a:r>
              <a:rPr lang="en-US" baseline="30000" dirty="0"/>
              <a:t>st</a:t>
            </a:r>
            <a:r>
              <a:rPr lang="en-US" dirty="0"/>
              <a:t> person </a:t>
            </a:r>
            <a:r>
              <a:rPr lang="en-US" i="1" dirty="0"/>
              <a:t>past </a:t>
            </a:r>
            <a:r>
              <a:rPr lang="en-US" i="1" dirty="0" smtClean="0"/>
              <a:t>tense </a:t>
            </a:r>
            <a:r>
              <a:rPr lang="en-US" dirty="0" smtClean="0"/>
              <a:t>have on </a:t>
            </a:r>
            <a:r>
              <a:rPr lang="en-US" dirty="0"/>
              <a:t>a picture book?</a:t>
            </a:r>
            <a:endParaRPr lang="en-CA" dirty="0"/>
          </a:p>
          <a:p>
            <a:endParaRPr lang="en-US" dirty="0"/>
          </a:p>
        </p:txBody>
      </p:sp>
      <p:sp>
        <p:nvSpPr>
          <p:cNvPr id="7" name="TextBox 6"/>
          <p:cNvSpPr txBox="1"/>
          <p:nvPr/>
        </p:nvSpPr>
        <p:spPr>
          <a:xfrm>
            <a:off x="3427328" y="2677412"/>
            <a:ext cx="4544268" cy="1477328"/>
          </a:xfrm>
          <a:prstGeom prst="rect">
            <a:avLst/>
          </a:prstGeom>
          <a:noFill/>
        </p:spPr>
        <p:txBody>
          <a:bodyPr wrap="square" rtlCol="0">
            <a:spAutoFit/>
          </a:bodyPr>
          <a:lstStyle/>
          <a:p>
            <a:r>
              <a:rPr lang="en-CA" dirty="0" smtClean="0"/>
              <a:t>“The </a:t>
            </a:r>
            <a:r>
              <a:rPr lang="en-CA" dirty="0"/>
              <a:t>winters of my childhood were long, long seasons. We lived in three places - the school, the church, and the skating-rink, but our real life was on the skating-rink</a:t>
            </a:r>
            <a:r>
              <a:rPr lang="en-CA" dirty="0" smtClean="0"/>
              <a:t>.”</a:t>
            </a:r>
            <a:endParaRPr lang="en-CA" dirty="0"/>
          </a:p>
          <a:p>
            <a:endParaRPr lang="en-US" dirty="0"/>
          </a:p>
        </p:txBody>
      </p:sp>
      <p:pic>
        <p:nvPicPr>
          <p:cNvPr id="8" name="Picture 7"/>
          <p:cNvPicPr>
            <a:picLocks noChangeAspect="1"/>
          </p:cNvPicPr>
          <p:nvPr/>
        </p:nvPicPr>
        <p:blipFill>
          <a:blip r:embed="rId3"/>
          <a:stretch>
            <a:fillRect/>
          </a:stretch>
        </p:blipFill>
        <p:spPr>
          <a:xfrm>
            <a:off x="739068" y="2830408"/>
            <a:ext cx="2688260" cy="2368410"/>
          </a:xfrm>
          <a:prstGeom prst="rect">
            <a:avLst/>
          </a:prstGeom>
        </p:spPr>
      </p:pic>
      <p:pic>
        <p:nvPicPr>
          <p:cNvPr id="9" name="Picture 8" descr="blackout.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44621" y="4041570"/>
            <a:ext cx="4200648" cy="2612904"/>
          </a:xfrm>
          <a:prstGeom prst="rect">
            <a:avLst/>
          </a:prstGeom>
        </p:spPr>
      </p:pic>
      <p:sp>
        <p:nvSpPr>
          <p:cNvPr id="10" name="TextBox 9"/>
          <p:cNvSpPr txBox="1"/>
          <p:nvPr/>
        </p:nvSpPr>
        <p:spPr>
          <a:xfrm>
            <a:off x="739069" y="5198818"/>
            <a:ext cx="3747085" cy="307777"/>
          </a:xfrm>
          <a:prstGeom prst="rect">
            <a:avLst/>
          </a:prstGeom>
          <a:noFill/>
        </p:spPr>
        <p:txBody>
          <a:bodyPr wrap="square" rtlCol="0">
            <a:spAutoFit/>
          </a:bodyPr>
          <a:lstStyle/>
          <a:p>
            <a:r>
              <a:rPr lang="en-US" sz="1400" i="1" dirty="0" smtClean="0"/>
              <a:t>The Hockey Sweater </a:t>
            </a:r>
            <a:r>
              <a:rPr lang="en-US" sz="1400" dirty="0" smtClean="0"/>
              <a:t>by </a:t>
            </a:r>
            <a:r>
              <a:rPr lang="en-US" sz="1400" dirty="0" err="1" smtClean="0"/>
              <a:t>Roch</a:t>
            </a:r>
            <a:r>
              <a:rPr lang="en-US" sz="1400" dirty="0" smtClean="0"/>
              <a:t> Carrier</a:t>
            </a:r>
            <a:endParaRPr lang="en-US" sz="1400" dirty="0"/>
          </a:p>
        </p:txBody>
      </p:sp>
      <p:sp>
        <p:nvSpPr>
          <p:cNvPr id="11" name="TextBox 10"/>
          <p:cNvSpPr txBox="1"/>
          <p:nvPr/>
        </p:nvSpPr>
        <p:spPr>
          <a:xfrm>
            <a:off x="7841349" y="4041570"/>
            <a:ext cx="902732" cy="954107"/>
          </a:xfrm>
          <a:prstGeom prst="rect">
            <a:avLst/>
          </a:prstGeom>
          <a:noFill/>
        </p:spPr>
        <p:txBody>
          <a:bodyPr wrap="square" rtlCol="0">
            <a:spAutoFit/>
          </a:bodyPr>
          <a:lstStyle/>
          <a:p>
            <a:r>
              <a:rPr lang="en-US" sz="1400" i="1" dirty="0" smtClean="0"/>
              <a:t>Blackout</a:t>
            </a:r>
          </a:p>
          <a:p>
            <a:r>
              <a:rPr lang="en-US" sz="1400" dirty="0" smtClean="0"/>
              <a:t>By John Rocco (2011)</a:t>
            </a:r>
            <a:endParaRPr lang="en-US" sz="1400" dirty="0"/>
          </a:p>
        </p:txBody>
      </p:sp>
    </p:spTree>
    <p:extLst>
      <p:ext uri="{BB962C8B-B14F-4D97-AF65-F5344CB8AC3E}">
        <p14:creationId xmlns:p14="http://schemas.microsoft.com/office/powerpoint/2010/main" val="2518240923"/>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Form/format</a:t>
            </a:r>
            <a:endParaRPr lang="en-US" dirty="0"/>
          </a:p>
        </p:txBody>
      </p:sp>
      <p:sp>
        <p:nvSpPr>
          <p:cNvPr id="3" name="Content Placeholder 2"/>
          <p:cNvSpPr>
            <a:spLocks noGrp="1"/>
          </p:cNvSpPr>
          <p:nvPr>
            <p:ph idx="1"/>
          </p:nvPr>
        </p:nvSpPr>
        <p:spPr>
          <a:xfrm>
            <a:off x="457200" y="1417638"/>
            <a:ext cx="8229600" cy="4525963"/>
          </a:xfrm>
        </p:spPr>
        <p:txBody>
          <a:bodyPr/>
          <a:lstStyle/>
          <a:p>
            <a:r>
              <a:rPr lang="en-US" dirty="0" smtClean="0"/>
              <a:t>Epistolary (letters) </a:t>
            </a:r>
            <a:r>
              <a:rPr lang="mr-IN" dirty="0" smtClean="0"/>
              <a:t>–</a:t>
            </a:r>
            <a:r>
              <a:rPr lang="en-US" dirty="0" smtClean="0"/>
              <a:t> </a:t>
            </a:r>
            <a:r>
              <a:rPr lang="en-US" i="1" dirty="0" smtClean="0"/>
              <a:t>The Day the Crayons Quit </a:t>
            </a:r>
            <a:r>
              <a:rPr lang="en-US" dirty="0" smtClean="0"/>
              <a:t>by Drew </a:t>
            </a:r>
            <a:r>
              <a:rPr lang="en-US" dirty="0" err="1" smtClean="0"/>
              <a:t>Daywalt</a:t>
            </a:r>
            <a:endParaRPr lang="en-US" dirty="0"/>
          </a:p>
        </p:txBody>
      </p:sp>
      <p:pic>
        <p:nvPicPr>
          <p:cNvPr id="4" name="Picture 3"/>
          <p:cNvPicPr>
            <a:picLocks noChangeAspect="1"/>
          </p:cNvPicPr>
          <p:nvPr/>
        </p:nvPicPr>
        <p:blipFill rotWithShape="1">
          <a:blip r:embed="rId3"/>
          <a:srcRect t="9995" b="10115"/>
          <a:stretch/>
        </p:blipFill>
        <p:spPr>
          <a:xfrm>
            <a:off x="3691960" y="2145754"/>
            <a:ext cx="4353783" cy="4452155"/>
          </a:xfrm>
          <a:prstGeom prst="rect">
            <a:avLst/>
          </a:prstGeom>
        </p:spPr>
      </p:pic>
    </p:spTree>
    <p:extLst>
      <p:ext uri="{BB962C8B-B14F-4D97-AF65-F5344CB8AC3E}">
        <p14:creationId xmlns:p14="http://schemas.microsoft.com/office/powerpoint/2010/main" val="3033830166"/>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Form/format</a:t>
            </a:r>
            <a:endParaRPr lang="en-US" dirty="0"/>
          </a:p>
        </p:txBody>
      </p:sp>
      <p:sp>
        <p:nvSpPr>
          <p:cNvPr id="3" name="Content Placeholder 2"/>
          <p:cNvSpPr>
            <a:spLocks noGrp="1"/>
          </p:cNvSpPr>
          <p:nvPr>
            <p:ph idx="1"/>
          </p:nvPr>
        </p:nvSpPr>
        <p:spPr/>
        <p:txBody>
          <a:bodyPr/>
          <a:lstStyle/>
          <a:p>
            <a:r>
              <a:rPr lang="en-US" dirty="0" smtClean="0"/>
              <a:t>Epistolary (diary) </a:t>
            </a:r>
            <a:r>
              <a:rPr lang="mr-IN" dirty="0" smtClean="0"/>
              <a:t>–</a:t>
            </a:r>
            <a:r>
              <a:rPr lang="en-US" dirty="0" smtClean="0"/>
              <a:t> </a:t>
            </a:r>
            <a:r>
              <a:rPr lang="en-US" i="1" dirty="0" smtClean="0"/>
              <a:t>Diary of a Wombat </a:t>
            </a:r>
            <a:r>
              <a:rPr lang="en-US" dirty="0" smtClean="0"/>
              <a:t>by Jackie French</a:t>
            </a:r>
            <a:endParaRPr lang="en-US" dirty="0"/>
          </a:p>
        </p:txBody>
      </p:sp>
      <p:pic>
        <p:nvPicPr>
          <p:cNvPr id="5" name="Picture 4"/>
          <p:cNvPicPr>
            <a:picLocks noChangeAspect="1"/>
          </p:cNvPicPr>
          <p:nvPr/>
        </p:nvPicPr>
        <p:blipFill>
          <a:blip r:embed="rId3"/>
          <a:stretch>
            <a:fillRect/>
          </a:stretch>
        </p:blipFill>
        <p:spPr>
          <a:xfrm>
            <a:off x="428503" y="3289392"/>
            <a:ext cx="4166818" cy="26684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p:cNvPicPr>
            <a:picLocks noChangeAspect="1"/>
          </p:cNvPicPr>
          <p:nvPr/>
        </p:nvPicPr>
        <p:blipFill>
          <a:blip r:embed="rId4"/>
          <a:stretch>
            <a:fillRect/>
          </a:stretch>
        </p:blipFill>
        <p:spPr>
          <a:xfrm>
            <a:off x="4940063" y="3280996"/>
            <a:ext cx="3918963" cy="28451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69876187"/>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Form/format</a:t>
            </a:r>
            <a:endParaRPr lang="en-US" dirty="0"/>
          </a:p>
        </p:txBody>
      </p:sp>
      <p:sp>
        <p:nvSpPr>
          <p:cNvPr id="3" name="Content Placeholder 2"/>
          <p:cNvSpPr>
            <a:spLocks noGrp="1"/>
          </p:cNvSpPr>
          <p:nvPr>
            <p:ph idx="1"/>
          </p:nvPr>
        </p:nvSpPr>
        <p:spPr>
          <a:xfrm>
            <a:off x="457200" y="1416612"/>
            <a:ext cx="8229600" cy="4525963"/>
          </a:xfrm>
        </p:spPr>
        <p:txBody>
          <a:bodyPr/>
          <a:lstStyle/>
          <a:p>
            <a:r>
              <a:rPr lang="en-US" dirty="0" smtClean="0"/>
              <a:t>Epistolary (varied)</a:t>
            </a:r>
            <a:r>
              <a:rPr lang="mr-IN" dirty="0" smtClean="0"/>
              <a:t>–</a:t>
            </a:r>
            <a:r>
              <a:rPr lang="en-US" dirty="0" smtClean="0"/>
              <a:t> </a:t>
            </a:r>
            <a:r>
              <a:rPr lang="en-US" i="1" dirty="0" smtClean="0"/>
              <a:t>Sienna’s Scrapbook </a:t>
            </a:r>
            <a:r>
              <a:rPr lang="en-US" dirty="0" smtClean="0"/>
              <a:t>by Toni Trent Parker </a:t>
            </a:r>
            <a:endParaRPr lang="en-US" dirty="0"/>
          </a:p>
        </p:txBody>
      </p:sp>
      <p:pic>
        <p:nvPicPr>
          <p:cNvPr id="4" name="Picture 3" descr="Screen Shot 2020-04-19 at 2.28.31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60142" y="2340823"/>
            <a:ext cx="3526658" cy="4319871"/>
          </a:xfrm>
          <a:prstGeom prst="rect">
            <a:avLst/>
          </a:prstGeom>
        </p:spPr>
      </p:pic>
      <p:pic>
        <p:nvPicPr>
          <p:cNvPr id="7" name="Picture 6"/>
          <p:cNvPicPr>
            <a:picLocks noChangeAspect="1"/>
          </p:cNvPicPr>
          <p:nvPr/>
        </p:nvPicPr>
        <p:blipFill>
          <a:blip r:embed="rId4"/>
          <a:stretch>
            <a:fillRect/>
          </a:stretch>
        </p:blipFill>
        <p:spPr>
          <a:xfrm>
            <a:off x="1378459" y="2669933"/>
            <a:ext cx="3330871" cy="3990761"/>
          </a:xfrm>
          <a:prstGeom prst="rect">
            <a:avLst/>
          </a:prstGeom>
        </p:spPr>
      </p:pic>
    </p:spTree>
    <p:extLst>
      <p:ext uri="{BB962C8B-B14F-4D97-AF65-F5344CB8AC3E}">
        <p14:creationId xmlns:p14="http://schemas.microsoft.com/office/powerpoint/2010/main" val="2624249131"/>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Form/format</a:t>
            </a:r>
            <a:endParaRPr lang="en-US" dirty="0"/>
          </a:p>
        </p:txBody>
      </p:sp>
      <p:sp>
        <p:nvSpPr>
          <p:cNvPr id="3" name="Content Placeholder 2"/>
          <p:cNvSpPr>
            <a:spLocks noGrp="1"/>
          </p:cNvSpPr>
          <p:nvPr>
            <p:ph idx="1"/>
          </p:nvPr>
        </p:nvSpPr>
        <p:spPr>
          <a:xfrm>
            <a:off x="457200" y="1416612"/>
            <a:ext cx="8229600" cy="4525963"/>
          </a:xfrm>
        </p:spPr>
        <p:txBody>
          <a:bodyPr/>
          <a:lstStyle/>
          <a:p>
            <a:r>
              <a:rPr lang="en-US" dirty="0" smtClean="0"/>
              <a:t>Epistolary (newspaper) </a:t>
            </a:r>
            <a:r>
              <a:rPr lang="en-US" i="1" dirty="0" smtClean="0"/>
              <a:t>Extra! Extra! Fairy-tale News From Hidden Forest</a:t>
            </a:r>
            <a:r>
              <a:rPr lang="en-US" dirty="0" smtClean="0"/>
              <a:t> by Alma </a:t>
            </a:r>
            <a:r>
              <a:rPr lang="en-US" dirty="0" err="1" smtClean="0"/>
              <a:t>Flor</a:t>
            </a:r>
            <a:r>
              <a:rPr lang="en-US" dirty="0" smtClean="0"/>
              <a:t> Ada</a:t>
            </a:r>
            <a:endParaRPr lang="en-US" dirty="0"/>
          </a:p>
        </p:txBody>
      </p:sp>
      <p:pic>
        <p:nvPicPr>
          <p:cNvPr id="6" name="Picture 5"/>
          <p:cNvPicPr>
            <a:picLocks noChangeAspect="1"/>
          </p:cNvPicPr>
          <p:nvPr/>
        </p:nvPicPr>
        <p:blipFill rotWithShape="1">
          <a:blip r:embed="rId3"/>
          <a:srcRect l="24709" r="25241"/>
          <a:stretch/>
        </p:blipFill>
        <p:spPr>
          <a:xfrm>
            <a:off x="1071041" y="3041472"/>
            <a:ext cx="2876506" cy="3017319"/>
          </a:xfrm>
          <a:prstGeom prst="rect">
            <a:avLst/>
          </a:prstGeom>
        </p:spPr>
      </p:pic>
      <p:pic>
        <p:nvPicPr>
          <p:cNvPr id="8" name="Picture 7" descr="Screen Shot 2020-04-19 at 2.31.17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97786" y="2536082"/>
            <a:ext cx="3617525" cy="4086572"/>
          </a:xfrm>
          <a:prstGeom prst="rect">
            <a:avLst/>
          </a:prstGeom>
        </p:spPr>
      </p:pic>
    </p:spTree>
    <p:extLst>
      <p:ext uri="{BB962C8B-B14F-4D97-AF65-F5344CB8AC3E}">
        <p14:creationId xmlns:p14="http://schemas.microsoft.com/office/powerpoint/2010/main" val="3320255075"/>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Form/format</a:t>
            </a:r>
            <a:endParaRPr lang="en-US" dirty="0"/>
          </a:p>
        </p:txBody>
      </p:sp>
      <p:sp>
        <p:nvSpPr>
          <p:cNvPr id="3" name="Content Placeholder 2"/>
          <p:cNvSpPr>
            <a:spLocks noGrp="1"/>
          </p:cNvSpPr>
          <p:nvPr>
            <p:ph idx="1"/>
          </p:nvPr>
        </p:nvSpPr>
        <p:spPr>
          <a:xfrm>
            <a:off x="457200" y="1416612"/>
            <a:ext cx="8229600" cy="4525963"/>
          </a:xfrm>
        </p:spPr>
        <p:txBody>
          <a:bodyPr/>
          <a:lstStyle/>
          <a:p>
            <a:r>
              <a:rPr lang="en-US" dirty="0" smtClean="0"/>
              <a:t>Pop Up/Toy/Movable</a:t>
            </a:r>
            <a:endParaRPr lang="en-US" dirty="0"/>
          </a:p>
        </p:txBody>
      </p:sp>
      <p:pic>
        <p:nvPicPr>
          <p:cNvPr id="4" name="Picture 3"/>
          <p:cNvPicPr>
            <a:picLocks noChangeAspect="1"/>
          </p:cNvPicPr>
          <p:nvPr/>
        </p:nvPicPr>
        <p:blipFill>
          <a:blip r:embed="rId3"/>
          <a:stretch>
            <a:fillRect/>
          </a:stretch>
        </p:blipFill>
        <p:spPr>
          <a:xfrm>
            <a:off x="457200" y="2233727"/>
            <a:ext cx="5008889" cy="2804978"/>
          </a:xfrm>
          <a:prstGeom prst="rect">
            <a:avLst/>
          </a:prstGeom>
        </p:spPr>
      </p:pic>
      <p:pic>
        <p:nvPicPr>
          <p:cNvPr id="5" name="Picture 4"/>
          <p:cNvPicPr>
            <a:picLocks noChangeAspect="1"/>
          </p:cNvPicPr>
          <p:nvPr/>
        </p:nvPicPr>
        <p:blipFill>
          <a:blip r:embed="rId4"/>
          <a:stretch>
            <a:fillRect/>
          </a:stretch>
        </p:blipFill>
        <p:spPr>
          <a:xfrm>
            <a:off x="4301277" y="4077488"/>
            <a:ext cx="4385523" cy="2512905"/>
          </a:xfrm>
          <a:prstGeom prst="rect">
            <a:avLst/>
          </a:prstGeom>
        </p:spPr>
      </p:pic>
      <p:pic>
        <p:nvPicPr>
          <p:cNvPr id="7" name="Picture 6"/>
          <p:cNvPicPr>
            <a:picLocks noChangeAspect="1"/>
          </p:cNvPicPr>
          <p:nvPr/>
        </p:nvPicPr>
        <p:blipFill>
          <a:blip r:embed="rId5"/>
          <a:stretch>
            <a:fillRect/>
          </a:stretch>
        </p:blipFill>
        <p:spPr>
          <a:xfrm>
            <a:off x="4773776" y="1478045"/>
            <a:ext cx="4045830" cy="1953377"/>
          </a:xfrm>
          <a:prstGeom prst="rect">
            <a:avLst/>
          </a:prstGeom>
        </p:spPr>
      </p:pic>
    </p:spTree>
    <p:extLst>
      <p:ext uri="{BB962C8B-B14F-4D97-AF65-F5344CB8AC3E}">
        <p14:creationId xmlns:p14="http://schemas.microsoft.com/office/powerpoint/2010/main" val="2596345075"/>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5</a:t>
            </a:r>
            <a:endParaRPr lang="en-US" dirty="0"/>
          </a:p>
        </p:txBody>
      </p:sp>
      <p:sp>
        <p:nvSpPr>
          <p:cNvPr id="3" name="Content Placeholder 2"/>
          <p:cNvSpPr>
            <a:spLocks noGrp="1"/>
          </p:cNvSpPr>
          <p:nvPr>
            <p:ph idx="1"/>
          </p:nvPr>
        </p:nvSpPr>
        <p:spPr/>
        <p:txBody>
          <a:bodyPr/>
          <a:lstStyle/>
          <a:p>
            <a:r>
              <a:rPr lang="en-US" dirty="0"/>
              <a:t>write an epistolary </a:t>
            </a:r>
            <a:r>
              <a:rPr lang="en-US" dirty="0" smtClean="0"/>
              <a:t>based </a:t>
            </a:r>
            <a:r>
              <a:rPr lang="en-US" dirty="0"/>
              <a:t>poem or story for children</a:t>
            </a:r>
            <a:r>
              <a:rPr lang="en-CA" dirty="0" smtClean="0">
                <a:effectLst/>
              </a:rPr>
              <a:t> </a:t>
            </a:r>
          </a:p>
          <a:p>
            <a:pPr lvl="1"/>
            <a:r>
              <a:rPr lang="en-CA" dirty="0" smtClean="0"/>
              <a:t>Letter</a:t>
            </a:r>
          </a:p>
          <a:p>
            <a:pPr lvl="1"/>
            <a:r>
              <a:rPr lang="en-CA" dirty="0" smtClean="0"/>
              <a:t>Diary entries</a:t>
            </a:r>
          </a:p>
          <a:p>
            <a:pPr lvl="1"/>
            <a:r>
              <a:rPr lang="en-CA" dirty="0" smtClean="0"/>
              <a:t>Newspapers articles</a:t>
            </a:r>
          </a:p>
          <a:p>
            <a:pPr lvl="1"/>
            <a:r>
              <a:rPr lang="en-CA" dirty="0" smtClean="0"/>
              <a:t>Something else</a:t>
            </a:r>
            <a:endParaRPr lang="en-US" dirty="0"/>
          </a:p>
        </p:txBody>
      </p:sp>
    </p:spTree>
    <p:extLst>
      <p:ext uri="{BB962C8B-B14F-4D97-AF65-F5344CB8AC3E}">
        <p14:creationId xmlns:p14="http://schemas.microsoft.com/office/powerpoint/2010/main" val="24843836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Tone/Style</a:t>
            </a:r>
            <a:endParaRPr lang="en-US" dirty="0"/>
          </a:p>
        </p:txBody>
      </p:sp>
      <p:sp>
        <p:nvSpPr>
          <p:cNvPr id="3" name="Content Placeholder 2"/>
          <p:cNvSpPr>
            <a:spLocks noGrp="1"/>
          </p:cNvSpPr>
          <p:nvPr>
            <p:ph idx="1"/>
          </p:nvPr>
        </p:nvSpPr>
        <p:spPr>
          <a:xfrm>
            <a:off x="457200" y="1202413"/>
            <a:ext cx="8229600" cy="4525963"/>
          </a:xfrm>
        </p:spPr>
        <p:txBody>
          <a:bodyPr/>
          <a:lstStyle/>
          <a:p>
            <a:pPr marL="0" indent="0">
              <a:buNone/>
            </a:pPr>
            <a:r>
              <a:rPr lang="en-US" u="sng" dirty="0" smtClean="0"/>
              <a:t>Humorous</a:t>
            </a:r>
          </a:p>
          <a:p>
            <a:r>
              <a:rPr lang="en-US" i="1" dirty="0" smtClean="0"/>
              <a:t>The Wonky Donkey </a:t>
            </a:r>
            <a:r>
              <a:rPr lang="en-US" dirty="0" smtClean="0"/>
              <a:t>by Craig Smith</a:t>
            </a:r>
          </a:p>
          <a:p>
            <a:r>
              <a:rPr lang="en-US" i="1" dirty="0" smtClean="0"/>
              <a:t>Hop on Pop </a:t>
            </a:r>
            <a:r>
              <a:rPr lang="en-US" dirty="0" smtClean="0"/>
              <a:t>by Dr. Seuss</a:t>
            </a:r>
          </a:p>
          <a:p>
            <a:r>
              <a:rPr lang="en-US" dirty="0" smtClean="0"/>
              <a:t>Usually includes humorous illustrations </a:t>
            </a:r>
          </a:p>
          <a:p>
            <a:r>
              <a:rPr lang="en-US" dirty="0" smtClean="0"/>
              <a:t>Usually have an illustration style that matches the tone</a:t>
            </a:r>
          </a:p>
          <a:p>
            <a:r>
              <a:rPr lang="en-US" dirty="0" smtClean="0"/>
              <a:t>Very popular with kids</a:t>
            </a:r>
            <a:endParaRPr lang="en-US" dirty="0"/>
          </a:p>
        </p:txBody>
      </p:sp>
      <p:pic>
        <p:nvPicPr>
          <p:cNvPr id="4" name="Picture 3"/>
          <p:cNvPicPr>
            <a:picLocks noChangeAspect="1"/>
          </p:cNvPicPr>
          <p:nvPr/>
        </p:nvPicPr>
        <p:blipFill>
          <a:blip r:embed="rId2"/>
          <a:stretch>
            <a:fillRect/>
          </a:stretch>
        </p:blipFill>
        <p:spPr>
          <a:xfrm>
            <a:off x="5202192" y="4131579"/>
            <a:ext cx="3484608" cy="2573425"/>
          </a:xfrm>
          <a:prstGeom prst="rect">
            <a:avLst/>
          </a:prstGeom>
        </p:spPr>
      </p:pic>
    </p:spTree>
    <p:extLst>
      <p:ext uri="{BB962C8B-B14F-4D97-AF65-F5344CB8AC3E}">
        <p14:creationId xmlns:p14="http://schemas.microsoft.com/office/powerpoint/2010/main" val="1523691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1210"/>
            <a:ext cx="8229600" cy="1143000"/>
          </a:xfrm>
        </p:spPr>
        <p:txBody>
          <a:bodyPr/>
          <a:lstStyle/>
          <a:p>
            <a:r>
              <a:rPr lang="en-US" dirty="0" smtClean="0"/>
              <a:t>Tone/Style</a:t>
            </a:r>
            <a:endParaRPr lang="en-US" dirty="0"/>
          </a:p>
        </p:txBody>
      </p:sp>
      <p:sp>
        <p:nvSpPr>
          <p:cNvPr id="3" name="Content Placeholder 2"/>
          <p:cNvSpPr>
            <a:spLocks noGrp="1"/>
          </p:cNvSpPr>
          <p:nvPr>
            <p:ph idx="1"/>
          </p:nvPr>
        </p:nvSpPr>
        <p:spPr>
          <a:xfrm>
            <a:off x="457200" y="1110616"/>
            <a:ext cx="8229600" cy="4525963"/>
          </a:xfrm>
        </p:spPr>
        <p:txBody>
          <a:bodyPr>
            <a:normAutofit fontScale="92500" lnSpcReduction="10000"/>
          </a:bodyPr>
          <a:lstStyle/>
          <a:p>
            <a:pPr marL="0" indent="0">
              <a:buNone/>
            </a:pPr>
            <a:r>
              <a:rPr lang="en-US" u="sng" dirty="0" smtClean="0"/>
              <a:t>Lyrical/literary</a:t>
            </a:r>
          </a:p>
          <a:p>
            <a:r>
              <a:rPr lang="en-US" i="1" dirty="0" smtClean="0"/>
              <a:t>Dreamers </a:t>
            </a:r>
            <a:r>
              <a:rPr lang="en-US" dirty="0" smtClean="0"/>
              <a:t>by </a:t>
            </a:r>
            <a:r>
              <a:rPr lang="en-US" dirty="0" err="1" smtClean="0"/>
              <a:t>Yuyi</a:t>
            </a:r>
            <a:r>
              <a:rPr lang="en-US" dirty="0" smtClean="0"/>
              <a:t> Morales</a:t>
            </a:r>
          </a:p>
          <a:p>
            <a:r>
              <a:rPr lang="en-US" i="1" dirty="0" smtClean="0"/>
              <a:t>Last Stop on Market Street </a:t>
            </a:r>
            <a:r>
              <a:rPr lang="en-US" dirty="0" smtClean="0"/>
              <a:t>by Matt de la Peña</a:t>
            </a:r>
          </a:p>
          <a:p>
            <a:r>
              <a:rPr lang="en-US" dirty="0" smtClean="0"/>
              <a:t>Sometimes about “issues” or non-fiction</a:t>
            </a:r>
          </a:p>
          <a:p>
            <a:r>
              <a:rPr lang="en-US" dirty="0" smtClean="0"/>
              <a:t>A range of illustration styles, often artistic</a:t>
            </a:r>
          </a:p>
          <a:p>
            <a:r>
              <a:rPr lang="en-US" dirty="0" smtClean="0"/>
              <a:t>Often award winners</a:t>
            </a:r>
          </a:p>
          <a:p>
            <a:r>
              <a:rPr lang="en-US" dirty="0" smtClean="0"/>
              <a:t>Very popular with: </a:t>
            </a:r>
          </a:p>
          <a:p>
            <a:pPr marL="400050" lvl="1" indent="0">
              <a:buNone/>
            </a:pPr>
            <a:r>
              <a:rPr lang="en-US" dirty="0" smtClean="0"/>
              <a:t>parents, librarians </a:t>
            </a:r>
          </a:p>
          <a:p>
            <a:pPr marL="400050" lvl="1" indent="0">
              <a:buNone/>
            </a:pPr>
            <a:r>
              <a:rPr lang="en-US" dirty="0" smtClean="0"/>
              <a:t>and teachers</a:t>
            </a:r>
            <a:endParaRPr lang="en-US" dirty="0"/>
          </a:p>
        </p:txBody>
      </p:sp>
      <p:pic>
        <p:nvPicPr>
          <p:cNvPr id="4" name="Picture 3"/>
          <p:cNvPicPr>
            <a:picLocks noChangeAspect="1"/>
          </p:cNvPicPr>
          <p:nvPr/>
        </p:nvPicPr>
        <p:blipFill>
          <a:blip r:embed="rId2"/>
          <a:stretch>
            <a:fillRect/>
          </a:stretch>
        </p:blipFill>
        <p:spPr>
          <a:xfrm>
            <a:off x="4207655" y="3775254"/>
            <a:ext cx="4684426" cy="2864727"/>
          </a:xfrm>
          <a:prstGeom prst="rect">
            <a:avLst/>
          </a:prstGeom>
        </p:spPr>
      </p:pic>
    </p:spTree>
    <p:extLst>
      <p:ext uri="{BB962C8B-B14F-4D97-AF65-F5344CB8AC3E}">
        <p14:creationId xmlns:p14="http://schemas.microsoft.com/office/powerpoint/2010/main" val="39675964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Tone/Style</a:t>
            </a:r>
            <a:endParaRPr lang="en-US" dirty="0"/>
          </a:p>
        </p:txBody>
      </p:sp>
      <p:sp>
        <p:nvSpPr>
          <p:cNvPr id="3" name="Content Placeholder 2"/>
          <p:cNvSpPr>
            <a:spLocks noGrp="1"/>
          </p:cNvSpPr>
          <p:nvPr>
            <p:ph idx="1"/>
          </p:nvPr>
        </p:nvSpPr>
        <p:spPr>
          <a:xfrm>
            <a:off x="457200" y="1417638"/>
            <a:ext cx="8229600" cy="4525963"/>
          </a:xfrm>
        </p:spPr>
        <p:txBody>
          <a:bodyPr>
            <a:normAutofit lnSpcReduction="10000"/>
          </a:bodyPr>
          <a:lstStyle/>
          <a:p>
            <a:pPr marL="0" indent="0">
              <a:buNone/>
            </a:pPr>
            <a:r>
              <a:rPr lang="en-US" u="sng" dirty="0" smtClean="0"/>
              <a:t>Non-fiction/educational</a:t>
            </a:r>
          </a:p>
          <a:p>
            <a:r>
              <a:rPr lang="en-US" dirty="0" smtClean="0"/>
              <a:t>Often</a:t>
            </a:r>
            <a:r>
              <a:rPr lang="en-US" i="1" dirty="0" smtClean="0"/>
              <a:t> </a:t>
            </a:r>
            <a:r>
              <a:rPr lang="en-US" dirty="0" smtClean="0"/>
              <a:t>NOT narrative</a:t>
            </a:r>
          </a:p>
          <a:p>
            <a:r>
              <a:rPr lang="en-US" dirty="0" smtClean="0"/>
              <a:t>Might include lists or diagrams </a:t>
            </a:r>
            <a:r>
              <a:rPr lang="en-US" dirty="0" err="1" smtClean="0"/>
              <a:t>etc</a:t>
            </a:r>
            <a:endParaRPr lang="en-US" dirty="0" smtClean="0"/>
          </a:p>
          <a:p>
            <a:r>
              <a:rPr lang="en-US" dirty="0" smtClean="0"/>
              <a:t>Usually very direct illustration style or photographs</a:t>
            </a:r>
          </a:p>
          <a:p>
            <a:r>
              <a:rPr lang="en-US" dirty="0" smtClean="0"/>
              <a:t>Popular with schools and libraries</a:t>
            </a:r>
          </a:p>
          <a:p>
            <a:r>
              <a:rPr lang="en-US" dirty="0" smtClean="0"/>
              <a:t>Qualify for specific awards</a:t>
            </a:r>
          </a:p>
          <a:p>
            <a:r>
              <a:rPr lang="en-US" dirty="0" smtClean="0"/>
              <a:t>Need very careful research and consulting</a:t>
            </a:r>
            <a:endParaRPr lang="en-US" dirty="0"/>
          </a:p>
        </p:txBody>
      </p:sp>
    </p:spTree>
    <p:extLst>
      <p:ext uri="{BB962C8B-B14F-4D97-AF65-F5344CB8AC3E}">
        <p14:creationId xmlns:p14="http://schemas.microsoft.com/office/powerpoint/2010/main" val="24577783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is Your Protagonist?</a:t>
            </a:r>
            <a:endParaRPr lang="en-US" dirty="0"/>
          </a:p>
        </p:txBody>
      </p:sp>
      <p:sp>
        <p:nvSpPr>
          <p:cNvPr id="3" name="Content Placeholder 2"/>
          <p:cNvSpPr>
            <a:spLocks noGrp="1"/>
          </p:cNvSpPr>
          <p:nvPr>
            <p:ph idx="1"/>
          </p:nvPr>
        </p:nvSpPr>
        <p:spPr>
          <a:xfrm>
            <a:off x="457200" y="1457289"/>
            <a:ext cx="8229600" cy="4525963"/>
          </a:xfrm>
        </p:spPr>
        <p:txBody>
          <a:bodyPr>
            <a:normAutofit fontScale="92500" lnSpcReduction="20000"/>
          </a:bodyPr>
          <a:lstStyle/>
          <a:p>
            <a:pPr marL="0" indent="0">
              <a:buNone/>
            </a:pPr>
            <a:r>
              <a:rPr lang="en-US" dirty="0" smtClean="0"/>
              <a:t>Should be either a child or childlike (animal, alien </a:t>
            </a:r>
            <a:r>
              <a:rPr lang="en-US" dirty="0" err="1" smtClean="0"/>
              <a:t>etc</a:t>
            </a:r>
            <a:r>
              <a:rPr lang="en-US" dirty="0" smtClean="0"/>
              <a:t>) except in the case of a biography</a:t>
            </a:r>
          </a:p>
          <a:p>
            <a:pPr marL="0" indent="0">
              <a:buNone/>
            </a:pPr>
            <a:r>
              <a:rPr lang="en-US" dirty="0" smtClean="0"/>
              <a:t>If an animal are they: </a:t>
            </a:r>
          </a:p>
          <a:p>
            <a:r>
              <a:rPr lang="en-US" dirty="0" smtClean="0"/>
              <a:t>a realistic animal?</a:t>
            </a:r>
          </a:p>
          <a:p>
            <a:pPr lvl="1"/>
            <a:r>
              <a:rPr lang="en-US" i="1" dirty="0" smtClean="0"/>
              <a:t>Harry the Dirty Dog </a:t>
            </a:r>
            <a:r>
              <a:rPr lang="en-US" dirty="0" smtClean="0"/>
              <a:t>by by Gene Zion</a:t>
            </a:r>
          </a:p>
          <a:p>
            <a:r>
              <a:rPr lang="en-US" dirty="0" smtClean="0"/>
              <a:t>or a fantasy (talking, wearing clothes </a:t>
            </a:r>
            <a:r>
              <a:rPr lang="en-US" dirty="0" err="1" smtClean="0"/>
              <a:t>etc</a:t>
            </a:r>
            <a:r>
              <a:rPr lang="en-US" dirty="0" smtClean="0"/>
              <a:t>) animal?</a:t>
            </a:r>
          </a:p>
          <a:p>
            <a:pPr lvl="1"/>
            <a:r>
              <a:rPr lang="en-US" i="1" dirty="0" smtClean="0"/>
              <a:t>Are You My Mother </a:t>
            </a:r>
            <a:r>
              <a:rPr lang="en-US" dirty="0" smtClean="0"/>
              <a:t>by P.D Eastman</a:t>
            </a:r>
          </a:p>
          <a:p>
            <a:r>
              <a:rPr lang="en-US" dirty="0" smtClean="0"/>
              <a:t>Think about the origins of the animal if possible (should a zebra be in an African setting for example?)</a:t>
            </a:r>
          </a:p>
          <a:p>
            <a:pPr marL="457200" lvl="1" indent="0">
              <a:buNone/>
            </a:pPr>
            <a:endParaRPr lang="en-US" dirty="0" smtClean="0"/>
          </a:p>
          <a:p>
            <a:pPr marL="0" indent="0">
              <a:buNone/>
            </a:pPr>
            <a:endParaRPr lang="en-US" dirty="0"/>
          </a:p>
        </p:txBody>
      </p:sp>
    </p:spTree>
    <p:extLst>
      <p:ext uri="{BB962C8B-B14F-4D97-AF65-F5344CB8AC3E}">
        <p14:creationId xmlns:p14="http://schemas.microsoft.com/office/powerpoint/2010/main" val="28118257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is Your Protagonist?</a:t>
            </a:r>
            <a:endParaRPr lang="en-US" dirty="0"/>
          </a:p>
        </p:txBody>
      </p:sp>
      <p:sp>
        <p:nvSpPr>
          <p:cNvPr id="3" name="Content Placeholder 2"/>
          <p:cNvSpPr>
            <a:spLocks noGrp="1"/>
          </p:cNvSpPr>
          <p:nvPr>
            <p:ph idx="1"/>
          </p:nvPr>
        </p:nvSpPr>
        <p:spPr/>
        <p:txBody>
          <a:bodyPr>
            <a:normAutofit/>
          </a:bodyPr>
          <a:lstStyle/>
          <a:p>
            <a:r>
              <a:rPr lang="en-US" dirty="0"/>
              <a:t>The protagonist, just as in longer fiction, should have </a:t>
            </a:r>
            <a:endParaRPr lang="en-US" dirty="0" smtClean="0"/>
          </a:p>
          <a:p>
            <a:pPr lvl="1"/>
            <a:r>
              <a:rPr lang="en-US" dirty="0" smtClean="0"/>
              <a:t>an arc </a:t>
            </a:r>
            <a:r>
              <a:rPr lang="mr-IN" dirty="0" smtClean="0"/>
              <a:t>–</a:t>
            </a:r>
            <a:r>
              <a:rPr lang="en-US" dirty="0" smtClean="0"/>
              <a:t> room to change by the end of the book</a:t>
            </a:r>
          </a:p>
          <a:p>
            <a:pPr lvl="1"/>
            <a:r>
              <a:rPr lang="en-US" dirty="0" smtClean="0"/>
              <a:t>Strengths and weaknesses</a:t>
            </a:r>
          </a:p>
          <a:p>
            <a:pPr lvl="1"/>
            <a:r>
              <a:rPr lang="en-US" dirty="0" smtClean="0"/>
              <a:t>A milieu/setting </a:t>
            </a:r>
            <a:r>
              <a:rPr lang="mr-IN" dirty="0" smtClean="0"/>
              <a:t>–</a:t>
            </a:r>
            <a:r>
              <a:rPr lang="en-US" dirty="0" smtClean="0"/>
              <a:t> urban or rural, type of family etc. </a:t>
            </a:r>
          </a:p>
          <a:p>
            <a:pPr lvl="1"/>
            <a:r>
              <a:rPr lang="en-US" dirty="0" smtClean="0"/>
              <a:t>a plot </a:t>
            </a:r>
            <a:r>
              <a:rPr lang="mr-IN" dirty="0" smtClean="0"/>
              <a:t>–</a:t>
            </a:r>
            <a:r>
              <a:rPr lang="en-US" dirty="0" smtClean="0"/>
              <a:t> goals and obstacles.</a:t>
            </a:r>
          </a:p>
          <a:p>
            <a:pPr lvl="1"/>
            <a:r>
              <a:rPr lang="en-US" dirty="0" smtClean="0"/>
              <a:t>They might have supporting characters and/or an antagonist too</a:t>
            </a:r>
            <a:endParaRPr lang="en-CA" dirty="0" smtClean="0"/>
          </a:p>
          <a:p>
            <a:pPr marL="0" indent="0">
              <a:buNone/>
            </a:pPr>
            <a:endParaRPr lang="en-US" dirty="0"/>
          </a:p>
        </p:txBody>
      </p:sp>
    </p:spTree>
    <p:extLst>
      <p:ext uri="{BB962C8B-B14F-4D97-AF65-F5344CB8AC3E}">
        <p14:creationId xmlns:p14="http://schemas.microsoft.com/office/powerpoint/2010/main" val="32695179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is Your Protagonist?</a:t>
            </a:r>
            <a:endParaRPr lang="en-US" dirty="0"/>
          </a:p>
        </p:txBody>
      </p:sp>
      <p:sp>
        <p:nvSpPr>
          <p:cNvPr id="3" name="Content Placeholder 2"/>
          <p:cNvSpPr>
            <a:spLocks noGrp="1"/>
          </p:cNvSpPr>
          <p:nvPr>
            <p:ph idx="1"/>
          </p:nvPr>
        </p:nvSpPr>
        <p:spPr>
          <a:xfrm>
            <a:off x="457200" y="1222531"/>
            <a:ext cx="8229600" cy="2529632"/>
          </a:xfrm>
        </p:spPr>
        <p:txBody>
          <a:bodyPr>
            <a:normAutofit/>
          </a:bodyPr>
          <a:lstStyle/>
          <a:p>
            <a:r>
              <a:rPr lang="en-US" dirty="0" smtClean="0"/>
              <a:t>The protagonist, just as in longer fiction, should have </a:t>
            </a:r>
          </a:p>
          <a:p>
            <a:pPr lvl="1"/>
            <a:r>
              <a:rPr lang="en-US" dirty="0" smtClean="0"/>
              <a:t>a </a:t>
            </a:r>
            <a:r>
              <a:rPr lang="en-US" b="1" dirty="0" smtClean="0"/>
              <a:t>resolution</a:t>
            </a:r>
            <a:r>
              <a:rPr lang="en-US" dirty="0" smtClean="0"/>
              <a:t> </a:t>
            </a:r>
            <a:r>
              <a:rPr lang="mr-IN" dirty="0" smtClean="0"/>
              <a:t>–</a:t>
            </a:r>
            <a:r>
              <a:rPr lang="en-US" dirty="0" smtClean="0"/>
              <a:t> the story should almost always have a happy resolved ending for the protagonist and/or the reader.</a:t>
            </a:r>
          </a:p>
          <a:p>
            <a:pPr marL="0" indent="0">
              <a:buNone/>
            </a:pPr>
            <a:endParaRPr lang="en-US" dirty="0"/>
          </a:p>
        </p:txBody>
      </p:sp>
      <p:sp>
        <p:nvSpPr>
          <p:cNvPr id="4" name="TextBox 3"/>
          <p:cNvSpPr txBox="1"/>
          <p:nvPr/>
        </p:nvSpPr>
        <p:spPr>
          <a:xfrm>
            <a:off x="673225" y="4084966"/>
            <a:ext cx="4161753" cy="369332"/>
          </a:xfrm>
          <a:prstGeom prst="rect">
            <a:avLst/>
          </a:prstGeom>
          <a:noFill/>
        </p:spPr>
        <p:txBody>
          <a:bodyPr wrap="square" rtlCol="0">
            <a:spAutoFit/>
          </a:bodyPr>
          <a:lstStyle/>
          <a:p>
            <a:endParaRPr lang="en-US" dirty="0"/>
          </a:p>
        </p:txBody>
      </p:sp>
      <p:sp>
        <p:nvSpPr>
          <p:cNvPr id="5" name="Rectangle 4"/>
          <p:cNvSpPr/>
          <p:nvPr/>
        </p:nvSpPr>
        <p:spPr>
          <a:xfrm>
            <a:off x="457200" y="3752163"/>
            <a:ext cx="3944677" cy="2800766"/>
          </a:xfrm>
          <a:prstGeom prst="rect">
            <a:avLst/>
          </a:prstGeom>
        </p:spPr>
        <p:txBody>
          <a:bodyPr wrap="square">
            <a:spAutoFit/>
          </a:bodyPr>
          <a:lstStyle/>
          <a:p>
            <a:r>
              <a:rPr lang="en-US" sz="1600" i="1" dirty="0" smtClean="0">
                <a:solidFill>
                  <a:srgbClr val="FF0000"/>
                </a:solidFill>
              </a:rPr>
              <a:t>Original Draft</a:t>
            </a:r>
          </a:p>
          <a:p>
            <a:r>
              <a:rPr lang="en-US" sz="1600" dirty="0" smtClean="0">
                <a:solidFill>
                  <a:srgbClr val="FF0000"/>
                </a:solidFill>
              </a:rPr>
              <a:t>If </a:t>
            </a:r>
            <a:r>
              <a:rPr lang="en-US" sz="1600" dirty="0">
                <a:solidFill>
                  <a:srgbClr val="FF0000"/>
                </a:solidFill>
              </a:rPr>
              <a:t>Pluto was a pea</a:t>
            </a:r>
            <a:endParaRPr lang="en-CA" sz="1600" dirty="0">
              <a:solidFill>
                <a:srgbClr val="FF0000"/>
              </a:solidFill>
            </a:endParaRPr>
          </a:p>
          <a:p>
            <a:r>
              <a:rPr lang="en-US" sz="1600" dirty="0">
                <a:solidFill>
                  <a:srgbClr val="FF0000"/>
                </a:solidFill>
              </a:rPr>
              <a:t>The massive comet cloud we think is at the edge of the solar system would be nearly 20,000 km further out. That’s halfway around the world (12,400 miles). Imagine a pea in England and a blanket of fog covering Australia. That’s how far it might be from Pluto to the comet cloud.</a:t>
            </a:r>
            <a:endParaRPr lang="en-CA" sz="1600" dirty="0">
              <a:solidFill>
                <a:srgbClr val="FF0000"/>
              </a:solidFill>
            </a:endParaRPr>
          </a:p>
          <a:p>
            <a:r>
              <a:rPr lang="en-US" sz="1600" dirty="0" smtClean="0">
                <a:solidFill>
                  <a:srgbClr val="FF0000"/>
                </a:solidFill>
              </a:rPr>
              <a:t>The </a:t>
            </a:r>
            <a:r>
              <a:rPr lang="en-US" sz="1600" dirty="0">
                <a:solidFill>
                  <a:srgbClr val="FF0000"/>
                </a:solidFill>
              </a:rPr>
              <a:t>Solar System would still be very large</a:t>
            </a:r>
            <a:endParaRPr lang="en-CA" sz="1600" dirty="0">
              <a:solidFill>
                <a:srgbClr val="FF0000"/>
              </a:solidFill>
            </a:endParaRPr>
          </a:p>
          <a:p>
            <a:r>
              <a:rPr lang="en-US" sz="1600" dirty="0">
                <a:solidFill>
                  <a:srgbClr val="FF0000"/>
                </a:solidFill>
              </a:rPr>
              <a:t>If Pluto was a pea.</a:t>
            </a:r>
            <a:endParaRPr lang="en-CA" sz="1600" dirty="0">
              <a:solidFill>
                <a:srgbClr val="FF0000"/>
              </a:solidFill>
            </a:endParaRPr>
          </a:p>
        </p:txBody>
      </p:sp>
      <p:sp>
        <p:nvSpPr>
          <p:cNvPr id="6" name="Rectangle 5"/>
          <p:cNvSpPr/>
          <p:nvPr/>
        </p:nvSpPr>
        <p:spPr>
          <a:xfrm>
            <a:off x="4904692" y="3752163"/>
            <a:ext cx="3782108" cy="2062103"/>
          </a:xfrm>
          <a:prstGeom prst="rect">
            <a:avLst/>
          </a:prstGeom>
        </p:spPr>
        <p:txBody>
          <a:bodyPr wrap="square">
            <a:spAutoFit/>
          </a:bodyPr>
          <a:lstStyle/>
          <a:p>
            <a:r>
              <a:rPr lang="en-US" sz="1600" i="1" dirty="0" smtClean="0"/>
              <a:t>Final Draft</a:t>
            </a:r>
          </a:p>
          <a:p>
            <a:r>
              <a:rPr lang="en-US" sz="1600" dirty="0" smtClean="0"/>
              <a:t>If </a:t>
            </a:r>
            <a:r>
              <a:rPr lang="en-US" sz="1600" dirty="0"/>
              <a:t>Pluto was a pea</a:t>
            </a:r>
            <a:endParaRPr lang="en-CA" sz="1600" dirty="0"/>
          </a:p>
          <a:p>
            <a:r>
              <a:rPr lang="en-US" sz="1600" dirty="0"/>
              <a:t>Pluto’s smallest moon, Styx, would be too small to see.</a:t>
            </a:r>
            <a:endParaRPr lang="en-CA" sz="1600" dirty="0"/>
          </a:p>
          <a:p>
            <a:r>
              <a:rPr lang="en-US" sz="1600" dirty="0"/>
              <a:t>And </a:t>
            </a:r>
            <a:r>
              <a:rPr lang="en-US" sz="1600" i="1" dirty="0"/>
              <a:t>you</a:t>
            </a:r>
            <a:r>
              <a:rPr lang="en-US" sz="1600" dirty="0"/>
              <a:t> would be much, much smaller than that. </a:t>
            </a:r>
            <a:endParaRPr lang="en-CA" sz="1600" dirty="0"/>
          </a:p>
          <a:p>
            <a:r>
              <a:rPr lang="en-US" sz="1600" dirty="0"/>
              <a:t>But still not too small to think big thoughts</a:t>
            </a:r>
            <a:endParaRPr lang="en-CA" sz="1600" dirty="0"/>
          </a:p>
          <a:p>
            <a:r>
              <a:rPr lang="en-US" sz="1600" dirty="0"/>
              <a:t>And do great things.</a:t>
            </a:r>
            <a:endParaRPr lang="en-CA" sz="1600" dirty="0"/>
          </a:p>
        </p:txBody>
      </p:sp>
    </p:spTree>
    <p:extLst>
      <p:ext uri="{BB962C8B-B14F-4D97-AF65-F5344CB8AC3E}">
        <p14:creationId xmlns:p14="http://schemas.microsoft.com/office/powerpoint/2010/main" val="15273946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Tips</a:t>
            </a:r>
            <a:endParaRPr lang="en-US" dirty="0"/>
          </a:p>
        </p:txBody>
      </p:sp>
      <p:sp>
        <p:nvSpPr>
          <p:cNvPr id="3" name="Content Placeholder 2"/>
          <p:cNvSpPr>
            <a:spLocks noGrp="1"/>
          </p:cNvSpPr>
          <p:nvPr>
            <p:ph idx="1"/>
          </p:nvPr>
        </p:nvSpPr>
        <p:spPr>
          <a:xfrm>
            <a:off x="457200" y="1417638"/>
            <a:ext cx="8229600" cy="5008151"/>
          </a:xfrm>
        </p:spPr>
        <p:txBody>
          <a:bodyPr>
            <a:normAutofit fontScale="92500" lnSpcReduction="20000"/>
          </a:bodyPr>
          <a:lstStyle/>
          <a:p>
            <a:r>
              <a:rPr lang="en-US" dirty="0" smtClean="0"/>
              <a:t>Make it new and unique</a:t>
            </a:r>
          </a:p>
          <a:p>
            <a:r>
              <a:rPr lang="en-US" dirty="0" smtClean="0"/>
              <a:t>Write your first draft then delete 30%</a:t>
            </a:r>
          </a:p>
          <a:p>
            <a:r>
              <a:rPr lang="en-US" dirty="0" smtClean="0"/>
              <a:t>Read and study award winning and bestselling picture books (Caldecott Award, Newbery </a:t>
            </a:r>
            <a:r>
              <a:rPr lang="en-US" dirty="0" err="1" smtClean="0"/>
              <a:t>etc</a:t>
            </a:r>
            <a:r>
              <a:rPr lang="en-US" dirty="0" smtClean="0"/>
              <a:t>)</a:t>
            </a:r>
          </a:p>
          <a:p>
            <a:r>
              <a:rPr lang="en-US" dirty="0" smtClean="0"/>
              <a:t>Don’t appropriate stories you have no cultural or personal connection to.</a:t>
            </a:r>
          </a:p>
          <a:p>
            <a:r>
              <a:rPr lang="en-US" dirty="0" smtClean="0"/>
              <a:t>Make large casts diverse</a:t>
            </a:r>
          </a:p>
          <a:p>
            <a:r>
              <a:rPr lang="en-US" dirty="0" smtClean="0"/>
              <a:t>Don’t “preach”</a:t>
            </a:r>
          </a:p>
          <a:p>
            <a:r>
              <a:rPr lang="en-US" dirty="0" smtClean="0"/>
              <a:t>Fairy tales and fables etc. are public domain as are myths and legends (stick to your own culture), Shakespeare, Dickens etc.</a:t>
            </a:r>
          </a:p>
          <a:p>
            <a:endParaRPr lang="en-US" dirty="0"/>
          </a:p>
        </p:txBody>
      </p:sp>
    </p:spTree>
    <p:extLst>
      <p:ext uri="{BB962C8B-B14F-4D97-AF65-F5344CB8AC3E}">
        <p14:creationId xmlns:p14="http://schemas.microsoft.com/office/powerpoint/2010/main" val="7356831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Any questions?</a:t>
            </a:r>
            <a:endParaRPr lang="en-US" dirty="0"/>
          </a:p>
        </p:txBody>
      </p:sp>
      <p:sp>
        <p:nvSpPr>
          <p:cNvPr id="3" name="Content Placeholder 2"/>
          <p:cNvSpPr>
            <a:spLocks noGrp="1"/>
          </p:cNvSpPr>
          <p:nvPr>
            <p:ph idx="1"/>
          </p:nvPr>
        </p:nvSpPr>
        <p:spPr>
          <a:xfrm>
            <a:off x="457200" y="2141930"/>
            <a:ext cx="8229600" cy="3984233"/>
          </a:xfrm>
        </p:spPr>
        <p:txBody>
          <a:bodyPr/>
          <a:lstStyle/>
          <a:p>
            <a:pPr marL="0" indent="0" algn="ctr">
              <a:buNone/>
            </a:pPr>
            <a:r>
              <a:rPr lang="en-US" dirty="0" smtClean="0"/>
              <a:t>Website </a:t>
            </a:r>
            <a:r>
              <a:rPr lang="en-US" dirty="0" smtClean="0">
                <a:hlinkClick r:id="rId2"/>
              </a:rPr>
              <a:t>www.gsprendergast.com</a:t>
            </a:r>
            <a:endParaRPr lang="en-US" dirty="0" smtClean="0"/>
          </a:p>
          <a:p>
            <a:pPr marL="0" indent="0" algn="ctr">
              <a:buNone/>
            </a:pPr>
            <a:r>
              <a:rPr lang="en-US" dirty="0" smtClean="0"/>
              <a:t>Twitter @</a:t>
            </a:r>
            <a:r>
              <a:rPr lang="en-US" dirty="0" err="1" smtClean="0"/>
              <a:t>gabriellesarap</a:t>
            </a:r>
            <a:endParaRPr lang="en-US" dirty="0" smtClean="0"/>
          </a:p>
          <a:p>
            <a:pPr marL="0" indent="0" algn="ctr">
              <a:buNone/>
            </a:pPr>
            <a:r>
              <a:rPr lang="en-US" dirty="0" err="1" smtClean="0"/>
              <a:t>Instagram</a:t>
            </a:r>
            <a:r>
              <a:rPr lang="en-US" dirty="0" smtClean="0"/>
              <a:t> @</a:t>
            </a:r>
            <a:r>
              <a:rPr lang="en-US" dirty="0" err="1" smtClean="0"/>
              <a:t>gsprendergast</a:t>
            </a:r>
            <a:endParaRPr lang="en-US" dirty="0" smtClean="0"/>
          </a:p>
          <a:p>
            <a:pPr marL="0" indent="0" algn="ctr">
              <a:buNone/>
            </a:pPr>
            <a:r>
              <a:rPr lang="en-US" dirty="0" smtClean="0"/>
              <a:t>Facebook @</a:t>
            </a:r>
            <a:r>
              <a:rPr lang="en-US" dirty="0" err="1" smtClean="0"/>
              <a:t>authorgsprendergast</a:t>
            </a:r>
            <a:endParaRPr lang="en-US" dirty="0"/>
          </a:p>
        </p:txBody>
      </p:sp>
    </p:spTree>
    <p:extLst>
      <p:ext uri="{BB962C8B-B14F-4D97-AF65-F5344CB8AC3E}">
        <p14:creationId xmlns:p14="http://schemas.microsoft.com/office/powerpoint/2010/main" val="36731151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Bonus </a:t>
            </a:r>
            <a:r>
              <a:rPr lang="mr-IN" dirty="0" smtClean="0"/>
              <a:t>–</a:t>
            </a:r>
            <a:r>
              <a:rPr lang="en-US" dirty="0" smtClean="0"/>
              <a:t> submitting picture books</a:t>
            </a:r>
            <a:endParaRPr lang="en-US" dirty="0"/>
          </a:p>
        </p:txBody>
      </p:sp>
      <p:sp>
        <p:nvSpPr>
          <p:cNvPr id="3" name="Content Placeholder 2"/>
          <p:cNvSpPr>
            <a:spLocks noGrp="1"/>
          </p:cNvSpPr>
          <p:nvPr>
            <p:ph idx="1"/>
          </p:nvPr>
        </p:nvSpPr>
        <p:spPr>
          <a:xfrm>
            <a:off x="457200" y="1452074"/>
            <a:ext cx="3995265" cy="4525963"/>
          </a:xfrm>
        </p:spPr>
        <p:txBody>
          <a:bodyPr>
            <a:normAutofit lnSpcReduction="10000"/>
          </a:bodyPr>
          <a:lstStyle/>
          <a:p>
            <a:pPr marL="0" indent="0">
              <a:buNone/>
            </a:pPr>
            <a:r>
              <a:rPr lang="en-US" sz="1600" dirty="0" smtClean="0"/>
              <a:t>Please find below my nonfiction </a:t>
            </a:r>
            <a:r>
              <a:rPr lang="en-US" sz="1600" i="1" dirty="0" smtClean="0"/>
              <a:t>manuscript If Pluto Was A Pea.</a:t>
            </a:r>
          </a:p>
          <a:p>
            <a:pPr marL="0" indent="0">
              <a:buNone/>
            </a:pPr>
            <a:endParaRPr lang="en-US" sz="1600" dirty="0" smtClean="0"/>
          </a:p>
          <a:p>
            <a:pPr marL="400050" lvl="1" indent="0">
              <a:buNone/>
            </a:pPr>
            <a:r>
              <a:rPr lang="en-US" sz="1600" i="1" dirty="0" smtClean="0"/>
              <a:t>If Pluto was a pea, the Earth would be a golf ball.</a:t>
            </a:r>
          </a:p>
          <a:p>
            <a:pPr marL="0" indent="0">
              <a:buNone/>
            </a:pPr>
            <a:endParaRPr lang="en-US" sz="1600" dirty="0" smtClean="0"/>
          </a:p>
          <a:p>
            <a:pPr marL="0" indent="0">
              <a:buNone/>
            </a:pPr>
            <a:r>
              <a:rPr lang="en-US" sz="1600" dirty="0" smtClean="0"/>
              <a:t>The solar system is unimaginably large to children; and the scale of the planets and sun is very hard to grasp. But shrink Pluto down to the size of a dried pea and things become a lot easier to picture. </a:t>
            </a:r>
            <a:r>
              <a:rPr lang="en-US" sz="1600" i="1" dirty="0" smtClean="0"/>
              <a:t>If Pluto Was a Pea </a:t>
            </a:r>
            <a:r>
              <a:rPr lang="en-US" sz="1600" dirty="0" smtClean="0"/>
              <a:t>compares the sizes of the planets to familiar things such as beach balls and acorns and helps the reader to visualize our amazing solar system. Suitable for a photographic or simple drawing style of illustration</a:t>
            </a:r>
            <a:r>
              <a:rPr lang="en-US" sz="1600" i="1" dirty="0" smtClean="0"/>
              <a:t>, If Pluto Was a Pea</a:t>
            </a:r>
            <a:r>
              <a:rPr lang="en-US" sz="1600" dirty="0" smtClean="0"/>
              <a:t> also lends itself to classroom exercises and additional teacher guides or resources.</a:t>
            </a:r>
          </a:p>
          <a:p>
            <a:pPr marL="0" indent="0">
              <a:buNone/>
            </a:pPr>
            <a:endParaRPr lang="en-US" sz="1600" dirty="0"/>
          </a:p>
        </p:txBody>
      </p:sp>
      <p:sp>
        <p:nvSpPr>
          <p:cNvPr id="4" name="TextBox 3"/>
          <p:cNvSpPr txBox="1"/>
          <p:nvPr/>
        </p:nvSpPr>
        <p:spPr>
          <a:xfrm>
            <a:off x="4754555" y="1417638"/>
            <a:ext cx="3932245" cy="4770537"/>
          </a:xfrm>
          <a:prstGeom prst="rect">
            <a:avLst/>
          </a:prstGeom>
          <a:noFill/>
        </p:spPr>
        <p:txBody>
          <a:bodyPr wrap="square" rtlCol="0">
            <a:spAutoFit/>
          </a:bodyPr>
          <a:lstStyle/>
          <a:p>
            <a:r>
              <a:rPr lang="en-US" sz="1600" dirty="0" smtClean="0"/>
              <a:t>I’m writing to you about my 279 word picture book manuscript,</a:t>
            </a:r>
            <a:r>
              <a:rPr lang="en-US" sz="1600" i="1" dirty="0" smtClean="0"/>
              <a:t> Matilda Wished For Rain</a:t>
            </a:r>
            <a:r>
              <a:rPr lang="en-US" sz="1600" dirty="0" smtClean="0"/>
              <a:t>, a gentle lesson about the devastating impact of climate change, inspired by living through both drought and bushfires in Australia in the 1990s, where some rural communities saw no rain for years on end. </a:t>
            </a:r>
          </a:p>
          <a:p>
            <a:endParaRPr lang="en-US" sz="1600" dirty="0" smtClean="0"/>
          </a:p>
          <a:p>
            <a:r>
              <a:rPr lang="en-US" sz="1600" dirty="0" smtClean="0"/>
              <a:t>A baby girl is born into a farming family just as a prolonged drought begins. As she grows up her small life begins to revolve around the wish for rain, and her emergent understanding of how climate change affects every living thing.</a:t>
            </a:r>
          </a:p>
          <a:p>
            <a:endParaRPr lang="en-US" sz="1600" dirty="0" smtClean="0"/>
          </a:p>
          <a:p>
            <a:r>
              <a:rPr lang="en-US" sz="1600" dirty="0" smtClean="0"/>
              <a:t>A new lyrical</a:t>
            </a:r>
            <a:r>
              <a:rPr lang="en-US" sz="1600" i="1" dirty="0" smtClean="0"/>
              <a:t> </a:t>
            </a:r>
            <a:r>
              <a:rPr lang="en-US" sz="1600" i="1" dirty="0" err="1" smtClean="0"/>
              <a:t>Lorax</a:t>
            </a:r>
            <a:r>
              <a:rPr lang="en-US" sz="1600" i="1" dirty="0" smtClean="0"/>
              <a:t> </a:t>
            </a:r>
            <a:r>
              <a:rPr lang="en-US" sz="1600" dirty="0" smtClean="0"/>
              <a:t>for the youngest environmentalists, </a:t>
            </a:r>
            <a:r>
              <a:rPr lang="en-US" sz="1600" i="1" dirty="0" smtClean="0"/>
              <a:t>Matilda Wished for Rain </a:t>
            </a:r>
            <a:r>
              <a:rPr lang="en-US" sz="1600" dirty="0" smtClean="0"/>
              <a:t>is a thought provoking conversation starter about climate change for ages 3 and up. </a:t>
            </a:r>
            <a:endParaRPr lang="en-US" sz="1600" dirty="0"/>
          </a:p>
        </p:txBody>
      </p:sp>
    </p:spTree>
    <p:extLst>
      <p:ext uri="{BB962C8B-B14F-4D97-AF65-F5344CB8AC3E}">
        <p14:creationId xmlns:p14="http://schemas.microsoft.com/office/powerpoint/2010/main" val="22025660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11033</TotalTime>
  <Words>2206</Words>
  <Application>Microsoft Macintosh PowerPoint</Application>
  <PresentationFormat>On-screen Show (4:3)</PresentationFormat>
  <Paragraphs>255</Paragraphs>
  <Slides>41</Slides>
  <Notes>7</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Elevating Your Work: How to Create Children’s Picture Books That Are Not Just Entertaining, but Transformative </vt:lpstr>
      <vt:lpstr>What Is a Picture Book?</vt:lpstr>
      <vt:lpstr>PowerPoint Presentation</vt:lpstr>
      <vt:lpstr>PowerPoint Presentation</vt:lpstr>
      <vt:lpstr>Why Write Picture Books</vt:lpstr>
      <vt:lpstr>How to start: what you need to know</vt:lpstr>
      <vt:lpstr>How to Start: Inspiration</vt:lpstr>
      <vt:lpstr>Exercise 1</vt:lpstr>
      <vt:lpstr>How to Start: Who is your reader?</vt:lpstr>
      <vt:lpstr>How to Start: Thinking about Illustrations</vt:lpstr>
      <vt:lpstr>PowerPoint Presentation</vt:lpstr>
      <vt:lpstr>How to Start: Thinking about Illustrations</vt:lpstr>
      <vt:lpstr>PowerPoint Presentation</vt:lpstr>
      <vt:lpstr>How to Start: Thinking about Illustrations</vt:lpstr>
      <vt:lpstr>Exercise 2</vt:lpstr>
      <vt:lpstr>Writing Your Picture Book: Things to Keep in Mind</vt:lpstr>
      <vt:lpstr>Brevity</vt:lpstr>
      <vt:lpstr>Exercise 3</vt:lpstr>
      <vt:lpstr>How Does It Sound?</vt:lpstr>
      <vt:lpstr>How Does It Sound?</vt:lpstr>
      <vt:lpstr>How Does It Sound?</vt:lpstr>
      <vt:lpstr>How Does It Sound?</vt:lpstr>
      <vt:lpstr>Exercise 4</vt:lpstr>
      <vt:lpstr>Point of View/Tense</vt:lpstr>
      <vt:lpstr>Point of View/Tense</vt:lpstr>
      <vt:lpstr>Point of View/Tense</vt:lpstr>
      <vt:lpstr>Form/format</vt:lpstr>
      <vt:lpstr>Form/format</vt:lpstr>
      <vt:lpstr>Form/format</vt:lpstr>
      <vt:lpstr>Form/format</vt:lpstr>
      <vt:lpstr>Form/format</vt:lpstr>
      <vt:lpstr>Exercise 5</vt:lpstr>
      <vt:lpstr>Tone/Style</vt:lpstr>
      <vt:lpstr>Tone/Style</vt:lpstr>
      <vt:lpstr>Tone/Style</vt:lpstr>
      <vt:lpstr>Who is Your Protagonist?</vt:lpstr>
      <vt:lpstr>Who is Your Protagonist?</vt:lpstr>
      <vt:lpstr>Who is Your Protagonist?</vt:lpstr>
      <vt:lpstr>Tips</vt:lpstr>
      <vt:lpstr>Any questions?</vt:lpstr>
      <vt:lpstr>Bonus – submitting picture books</vt:lpstr>
    </vt:vector>
  </TitlesOfParts>
  <Company>Layton Electronics and Networking Limited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Elevating Your Work: How to Create Children’s Picture Books That Are Not Just Entertaining, but Transformative </dc:title>
  <dc:creator>Gabrielle Prendergast</dc:creator>
  <cp:lastModifiedBy>Gabrielle Prendergast</cp:lastModifiedBy>
  <cp:revision>60</cp:revision>
  <cp:lastPrinted>2020-04-26T18:42:20Z</cp:lastPrinted>
  <dcterms:created xsi:type="dcterms:W3CDTF">2020-04-19T04:00:31Z</dcterms:created>
  <dcterms:modified xsi:type="dcterms:W3CDTF">2020-04-26T19:54:04Z</dcterms:modified>
</cp:coreProperties>
</file>