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304" r:id="rId3"/>
    <p:sldId id="298" r:id="rId4"/>
    <p:sldId id="306" r:id="rId5"/>
    <p:sldId id="300" r:id="rId6"/>
    <p:sldId id="305" r:id="rId7"/>
    <p:sldId id="299" r:id="rId8"/>
    <p:sldId id="307" r:id="rId9"/>
    <p:sldId id="297" r:id="rId10"/>
    <p:sldId id="257" r:id="rId11"/>
    <p:sldId id="258" r:id="rId12"/>
    <p:sldId id="259" r:id="rId13"/>
    <p:sldId id="260" r:id="rId14"/>
    <p:sldId id="262" r:id="rId15"/>
    <p:sldId id="261" r:id="rId16"/>
    <p:sldId id="263" r:id="rId17"/>
    <p:sldId id="301" r:id="rId18"/>
    <p:sldId id="308" r:id="rId19"/>
    <p:sldId id="309" r:id="rId20"/>
    <p:sldId id="310" r:id="rId21"/>
    <p:sldId id="313" r:id="rId22"/>
    <p:sldId id="302" r:id="rId23"/>
    <p:sldId id="303" r:id="rId24"/>
    <p:sldId id="295"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67" autoAdjust="0"/>
  </p:normalViewPr>
  <p:slideViewPr>
    <p:cSldViewPr snapToGrid="0" snapToObjects="1">
      <p:cViewPr>
        <p:scale>
          <a:sx n="75" d="100"/>
          <a:sy n="75" d="100"/>
        </p:scale>
        <p:origin x="-1680" y="-4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706B3F-AB84-2B4F-9B9E-E6E3BABAE3A4}" type="datetimeFigureOut">
              <a:rPr lang="en-US" smtClean="0"/>
              <a:t>18-10-23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F60C4-E977-6047-9B75-E0C2858A1AB0}" type="slidenum">
              <a:rPr lang="en-US" smtClean="0"/>
              <a:t>‹#›</a:t>
            </a:fld>
            <a:endParaRPr lang="en-US"/>
          </a:p>
        </p:txBody>
      </p:sp>
    </p:spTree>
    <p:extLst>
      <p:ext uri="{BB962C8B-B14F-4D97-AF65-F5344CB8AC3E}">
        <p14:creationId xmlns:p14="http://schemas.microsoft.com/office/powerpoint/2010/main" val="36324351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a:t>
            </a:r>
            <a:r>
              <a:rPr lang="mr-IN" dirty="0" smtClean="0"/>
              <a:t>…</a:t>
            </a:r>
            <a:endParaRPr lang="en-US" dirty="0" smtClean="0"/>
          </a:p>
          <a:p>
            <a:r>
              <a:rPr lang="en-US" dirty="0" smtClean="0"/>
              <a:t>I’m G.S Prendergast</a:t>
            </a:r>
            <a:r>
              <a:rPr lang="mr-IN" dirty="0" smtClean="0"/>
              <a:t>…</a:t>
            </a:r>
            <a:endParaRPr lang="en-US" dirty="0" smtClean="0"/>
          </a:p>
          <a:p>
            <a:r>
              <a:rPr lang="en-US" dirty="0" smtClean="0"/>
              <a:t>My</a:t>
            </a:r>
            <a:r>
              <a:rPr lang="en-US" baseline="0" dirty="0" smtClean="0"/>
              <a:t> YA novels include</a:t>
            </a:r>
            <a:r>
              <a:rPr lang="mr-IN" baseline="0" dirty="0" smtClean="0"/>
              <a:t>…</a:t>
            </a:r>
            <a:r>
              <a:rPr lang="en-US" baseline="0" dirty="0" smtClean="0"/>
              <a:t>My MG novels include The Frail Days and Pandas on the East Side</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a:t>
            </a:fld>
            <a:endParaRPr lang="en-US"/>
          </a:p>
        </p:txBody>
      </p:sp>
    </p:spTree>
    <p:extLst>
      <p:ext uri="{BB962C8B-B14F-4D97-AF65-F5344CB8AC3E}">
        <p14:creationId xmlns:p14="http://schemas.microsoft.com/office/powerpoint/2010/main" val="969491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with don’ts.</a:t>
            </a:r>
            <a:r>
              <a:rPr lang="en-US" baseline="0" dirty="0" smtClean="0"/>
              <a:t> These are hard and fast rules that have to do with how to properly articulate your story. Consistent and correct means you’ve chosen where in time you story is and used correct grammar, or consistent and clear grammar to express that. POV </a:t>
            </a:r>
            <a:r>
              <a:rPr lang="mr-IN" baseline="0" dirty="0" smtClean="0"/>
              <a:t>–</a:t>
            </a:r>
            <a:r>
              <a:rPr lang="en-US" baseline="0" dirty="0" smtClean="0"/>
              <a:t> you can have more than one POV but you want to delineate them somehow. And you need to be consistent. If Your readers are children and teens, so they are not so as interested in experimental writing as adults might be. Clarity is important. </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2</a:t>
            </a:fld>
            <a:endParaRPr lang="en-US"/>
          </a:p>
        </p:txBody>
      </p:sp>
    </p:spTree>
    <p:extLst>
      <p:ext uri="{BB962C8B-B14F-4D97-AF65-F5344CB8AC3E}">
        <p14:creationId xmlns:p14="http://schemas.microsoft.com/office/powerpoint/2010/main" val="3996929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a:t>
            </a:r>
            <a:r>
              <a:rPr lang="en-US" baseline="0" dirty="0" smtClean="0"/>
              <a:t> read 1 and 2</a:t>
            </a:r>
          </a:p>
          <a:p>
            <a:pPr marL="0" indent="0">
              <a:buFontTx/>
              <a:buNone/>
            </a:pPr>
            <a:r>
              <a:rPr lang="en-US" baseline="0" dirty="0" smtClean="0"/>
              <a:t>* read 3</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3</a:t>
            </a:fld>
            <a:endParaRPr lang="en-US"/>
          </a:p>
        </p:txBody>
      </p:sp>
    </p:spTree>
    <p:extLst>
      <p:ext uri="{BB962C8B-B14F-4D97-AF65-F5344CB8AC3E}">
        <p14:creationId xmlns:p14="http://schemas.microsoft.com/office/powerpoint/2010/main" val="3804937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Correct</a:t>
            </a:r>
            <a:r>
              <a:rPr lang="en-US" baseline="0" dirty="0" smtClean="0"/>
              <a:t> grammar </a:t>
            </a:r>
            <a:r>
              <a:rPr lang="mr-IN" baseline="0" dirty="0" smtClean="0"/>
              <a:t>–</a:t>
            </a:r>
            <a:r>
              <a:rPr lang="en-US" baseline="0" dirty="0" smtClean="0"/>
              <a:t> the way your teachers taught you </a:t>
            </a:r>
            <a:r>
              <a:rPr lang="mr-IN" baseline="0" dirty="0" smtClean="0"/>
              <a:t>–</a:t>
            </a:r>
            <a:r>
              <a:rPr lang="en-US" baseline="0" dirty="0" smtClean="0"/>
              <a:t> formal </a:t>
            </a:r>
            <a:r>
              <a:rPr lang="en-US" baseline="0" dirty="0" err="1" smtClean="0"/>
              <a:t>vs</a:t>
            </a:r>
            <a:r>
              <a:rPr lang="en-US" baseline="0" dirty="0" smtClean="0"/>
              <a:t> casual </a:t>
            </a:r>
            <a:r>
              <a:rPr lang="mr-IN" baseline="0" dirty="0" smtClean="0"/>
              <a:t>–</a:t>
            </a:r>
            <a:r>
              <a:rPr lang="en-US" baseline="0" dirty="0" smtClean="0"/>
              <a:t> Harry Potter </a:t>
            </a:r>
            <a:r>
              <a:rPr lang="mr-IN" baseline="0" dirty="0" smtClean="0"/>
              <a:t>–</a:t>
            </a:r>
            <a:r>
              <a:rPr lang="en-US" baseline="0" dirty="0" smtClean="0"/>
              <a:t> rather formal, Percy Jackson, less formal.</a:t>
            </a:r>
          </a:p>
          <a:p>
            <a:r>
              <a:rPr lang="en-US" baseline="0" dirty="0" smtClean="0"/>
              <a:t>OR consistent grammar </a:t>
            </a:r>
            <a:r>
              <a:rPr lang="mr-IN" baseline="0" dirty="0" smtClean="0"/>
              <a:t>–</a:t>
            </a:r>
            <a:r>
              <a:rPr lang="en-US" baseline="0" dirty="0" smtClean="0"/>
              <a:t> if you are using a stylized tone or a regional or cultural dialect </a:t>
            </a:r>
            <a:r>
              <a:rPr lang="mr-IN" baseline="0" dirty="0" smtClean="0"/>
              <a:t>–</a:t>
            </a:r>
            <a:r>
              <a:rPr lang="en-US" baseline="0" dirty="0" smtClean="0"/>
              <a:t> grammar doesn’t need to be perfect but it needs to be justified and consistent. Don’t make people speak weird grammar by accident or for fun. </a:t>
            </a:r>
          </a:p>
          <a:p>
            <a:r>
              <a:rPr lang="en-US" baseline="0" dirty="0" smtClean="0"/>
              <a:t>Narrative grammar </a:t>
            </a:r>
            <a:r>
              <a:rPr lang="mr-IN" baseline="0" dirty="0" smtClean="0"/>
              <a:t>–</a:t>
            </a:r>
            <a:r>
              <a:rPr lang="en-US" baseline="0" dirty="0" smtClean="0"/>
              <a:t> next slide</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4</a:t>
            </a:fld>
            <a:endParaRPr lang="en-US"/>
          </a:p>
        </p:txBody>
      </p:sp>
    </p:spTree>
    <p:extLst>
      <p:ext uri="{BB962C8B-B14F-4D97-AF65-F5344CB8AC3E}">
        <p14:creationId xmlns:p14="http://schemas.microsoft.com/office/powerpoint/2010/main" val="3804937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the diagram</a:t>
            </a:r>
          </a:p>
          <a:p>
            <a:r>
              <a:rPr lang="en-US" dirty="0" smtClean="0"/>
              <a:t>The story always happens in the present </a:t>
            </a:r>
            <a:r>
              <a:rPr lang="mr-IN" dirty="0" smtClean="0"/>
              <a:t>–</a:t>
            </a:r>
            <a:r>
              <a:rPr lang="en-US" dirty="0" smtClean="0"/>
              <a:t> the story is the present.</a:t>
            </a:r>
          </a:p>
          <a:p>
            <a:r>
              <a:rPr lang="en-US" dirty="0" smtClean="0"/>
              <a:t>The story might have back story or flashbacks, that</a:t>
            </a:r>
            <a:r>
              <a:rPr lang="en-US" baseline="0" dirty="0" smtClean="0"/>
              <a:t> happened in the past</a:t>
            </a:r>
          </a:p>
          <a:p>
            <a:r>
              <a:rPr lang="en-US" baseline="0" dirty="0" smtClean="0"/>
              <a:t>The characters might have plans for the future</a:t>
            </a:r>
          </a:p>
          <a:p>
            <a:r>
              <a:rPr lang="en-US" baseline="0" dirty="0" smtClean="0"/>
              <a:t>JUST LIKE LIFE</a:t>
            </a:r>
          </a:p>
          <a:p>
            <a:r>
              <a:rPr lang="en-US" baseline="0" dirty="0" smtClean="0"/>
              <a:t>But the real questions is where is your narrator? If they are experiencing the story along with the characters then present tense e</a:t>
            </a:r>
          </a:p>
        </p:txBody>
      </p:sp>
      <p:sp>
        <p:nvSpPr>
          <p:cNvPr id="4" name="Slide Number Placeholder 3"/>
          <p:cNvSpPr>
            <a:spLocks noGrp="1"/>
          </p:cNvSpPr>
          <p:nvPr>
            <p:ph type="sldNum" sz="quarter" idx="10"/>
          </p:nvPr>
        </p:nvSpPr>
        <p:spPr/>
        <p:txBody>
          <a:bodyPr/>
          <a:lstStyle/>
          <a:p>
            <a:fld id="{C60F60C4-E977-6047-9B75-E0C2858A1AB0}" type="slidenum">
              <a:rPr lang="en-US" smtClean="0"/>
              <a:t>5</a:t>
            </a:fld>
            <a:endParaRPr lang="en-US"/>
          </a:p>
        </p:txBody>
      </p:sp>
    </p:spTree>
    <p:extLst>
      <p:ext uri="{BB962C8B-B14F-4D97-AF65-F5344CB8AC3E}">
        <p14:creationId xmlns:p14="http://schemas.microsoft.com/office/powerpoint/2010/main" val="3128123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Past tense to describe the main action</a:t>
            </a:r>
          </a:p>
          <a:p>
            <a:r>
              <a:rPr lang="en-US" dirty="0" smtClean="0"/>
              <a:t>Harry Potter is written in past tense</a:t>
            </a:r>
          </a:p>
          <a:p>
            <a:r>
              <a:rPr lang="en-US" dirty="0" smtClean="0"/>
              <a:t>When you’re doing past perfect to describe</a:t>
            </a:r>
            <a:r>
              <a:rPr lang="en-US" baseline="0" dirty="0" smtClean="0"/>
              <a:t> back story, don’t overuse. Use just enough to orient the reader. </a:t>
            </a:r>
          </a:p>
          <a:p>
            <a:r>
              <a:rPr lang="en-US" baseline="0" dirty="0" smtClean="0"/>
              <a:t>*What I was 4</a:t>
            </a:r>
          </a:p>
          <a:p>
            <a:r>
              <a:rPr lang="en-US" baseline="0" dirty="0" smtClean="0"/>
              <a:t>*Example from Wicket Season 5</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6</a:t>
            </a:fld>
            <a:endParaRPr lang="en-US"/>
          </a:p>
        </p:txBody>
      </p:sp>
    </p:spTree>
    <p:extLst>
      <p:ext uri="{BB962C8B-B14F-4D97-AF65-F5344CB8AC3E}">
        <p14:creationId xmlns:p14="http://schemas.microsoft.com/office/powerpoint/2010/main" val="3804937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an</a:t>
            </a:r>
            <a:r>
              <a:rPr lang="en-US" baseline="0" dirty="0" smtClean="0"/>
              <a:t> action scene from ZRF 6</a:t>
            </a:r>
          </a:p>
          <a:p>
            <a:r>
              <a:rPr lang="en-US" baseline="0" dirty="0" smtClean="0"/>
              <a:t>Read backstory from ZRF 7</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7</a:t>
            </a:fld>
            <a:endParaRPr lang="en-US"/>
          </a:p>
        </p:txBody>
      </p:sp>
    </p:spTree>
    <p:extLst>
      <p:ext uri="{BB962C8B-B14F-4D97-AF65-F5344CB8AC3E}">
        <p14:creationId xmlns:p14="http://schemas.microsoft.com/office/powerpoint/2010/main" val="1012980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close past from Pandas 8</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8</a:t>
            </a:fld>
            <a:endParaRPr lang="en-US"/>
          </a:p>
        </p:txBody>
      </p:sp>
    </p:spTree>
    <p:extLst>
      <p:ext uri="{BB962C8B-B14F-4D97-AF65-F5344CB8AC3E}">
        <p14:creationId xmlns:p14="http://schemas.microsoft.com/office/powerpoint/2010/main" val="1782842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Grammatical </a:t>
            </a:r>
            <a:r>
              <a:rPr lang="mr-IN" dirty="0" smtClean="0"/>
              <a:t>–</a:t>
            </a:r>
            <a:r>
              <a:rPr lang="en-US" dirty="0" smtClean="0"/>
              <a:t> how POV is expressed</a:t>
            </a:r>
          </a:p>
          <a:p>
            <a:r>
              <a:rPr lang="en-US" dirty="0" smtClean="0"/>
              <a:t>Narrative</a:t>
            </a:r>
            <a:r>
              <a:rPr lang="en-US" baseline="0" dirty="0" smtClean="0"/>
              <a:t> POV </a:t>
            </a:r>
            <a:r>
              <a:rPr lang="mr-IN" baseline="0" dirty="0" smtClean="0"/>
              <a:t>–</a:t>
            </a:r>
            <a:r>
              <a:rPr lang="en-US" baseline="0" dirty="0" smtClean="0"/>
              <a:t> Whose story is it?</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9</a:t>
            </a:fld>
            <a:endParaRPr lang="en-US"/>
          </a:p>
        </p:txBody>
      </p:sp>
    </p:spTree>
    <p:extLst>
      <p:ext uri="{BB962C8B-B14F-4D97-AF65-F5344CB8AC3E}">
        <p14:creationId xmlns:p14="http://schemas.microsoft.com/office/powerpoint/2010/main" val="1292092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 get to the details</a:t>
            </a:r>
            <a:r>
              <a:rPr lang="en-US" baseline="0" dirty="0" smtClean="0"/>
              <a:t> as we move on</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10</a:t>
            </a:fld>
            <a:endParaRPr lang="en-US"/>
          </a:p>
        </p:txBody>
      </p:sp>
    </p:spTree>
    <p:extLst>
      <p:ext uri="{BB962C8B-B14F-4D97-AF65-F5344CB8AC3E}">
        <p14:creationId xmlns:p14="http://schemas.microsoft.com/office/powerpoint/2010/main" val="3855897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from ZRF deep POV 9</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11</a:t>
            </a:fld>
            <a:endParaRPr lang="en-US"/>
          </a:p>
        </p:txBody>
      </p:sp>
    </p:spTree>
    <p:extLst>
      <p:ext uri="{BB962C8B-B14F-4D97-AF65-F5344CB8AC3E}">
        <p14:creationId xmlns:p14="http://schemas.microsoft.com/office/powerpoint/2010/main" val="2454599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Read example from Who I was 10</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12</a:t>
            </a:fld>
            <a:endParaRPr lang="en-US"/>
          </a:p>
        </p:txBody>
      </p:sp>
    </p:spTree>
    <p:extLst>
      <p:ext uri="{BB962C8B-B14F-4D97-AF65-F5344CB8AC3E}">
        <p14:creationId xmlns:p14="http://schemas.microsoft.com/office/powerpoint/2010/main" val="60159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57250" lvl="1" indent="-457200"/>
            <a:endParaRPr lang="en-CA" sz="1100" dirty="0" smtClean="0"/>
          </a:p>
        </p:txBody>
      </p:sp>
      <p:sp>
        <p:nvSpPr>
          <p:cNvPr id="4" name="Slide Number Placeholder 3"/>
          <p:cNvSpPr>
            <a:spLocks noGrp="1"/>
          </p:cNvSpPr>
          <p:nvPr>
            <p:ph type="sldNum" sz="quarter" idx="10"/>
          </p:nvPr>
        </p:nvSpPr>
        <p:spPr/>
        <p:txBody>
          <a:bodyPr/>
          <a:lstStyle/>
          <a:p>
            <a:fld id="{C60F60C4-E977-6047-9B75-E0C2858A1AB0}" type="slidenum">
              <a:rPr lang="en-US" smtClean="0"/>
              <a:t>13</a:t>
            </a:fld>
            <a:endParaRPr lang="en-US"/>
          </a:p>
        </p:txBody>
      </p:sp>
    </p:spTree>
    <p:extLst>
      <p:ext uri="{BB962C8B-B14F-4D97-AF65-F5344CB8AC3E}">
        <p14:creationId xmlns:p14="http://schemas.microsoft.com/office/powerpoint/2010/main" val="1110625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Read from </a:t>
            </a:r>
            <a:r>
              <a:rPr lang="en-US" dirty="0" err="1" smtClean="0"/>
              <a:t>Hildegarde</a:t>
            </a:r>
            <a:r>
              <a:rPr lang="en-US" dirty="0" smtClean="0"/>
              <a:t> </a:t>
            </a:r>
            <a:r>
              <a:rPr lang="mr-IN" dirty="0" smtClean="0"/>
              <a:t>–</a:t>
            </a:r>
            <a:r>
              <a:rPr lang="en-US" dirty="0" smtClean="0"/>
              <a:t> head hopping 11</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15</a:t>
            </a:fld>
            <a:endParaRPr lang="en-US"/>
          </a:p>
        </p:txBody>
      </p:sp>
    </p:spTree>
    <p:extLst>
      <p:ext uri="{BB962C8B-B14F-4D97-AF65-F5344CB8AC3E}">
        <p14:creationId xmlns:p14="http://schemas.microsoft.com/office/powerpoint/2010/main" val="189155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CA" sz="1100" dirty="0" smtClean="0"/>
              <a:t>* (example from Welcome to Your Authentic Indian Experience by Rebecca </a:t>
            </a:r>
            <a:r>
              <a:rPr lang="en-CA" sz="1100" dirty="0" err="1" smtClean="0"/>
              <a:t>Roanhorse</a:t>
            </a:r>
            <a:r>
              <a:rPr lang="en-CA" sz="1100" dirty="0" smtClean="0"/>
              <a:t>)</a:t>
            </a:r>
          </a:p>
        </p:txBody>
      </p:sp>
      <p:sp>
        <p:nvSpPr>
          <p:cNvPr id="4" name="Slide Number Placeholder 3"/>
          <p:cNvSpPr>
            <a:spLocks noGrp="1"/>
          </p:cNvSpPr>
          <p:nvPr>
            <p:ph type="sldNum" sz="quarter" idx="10"/>
          </p:nvPr>
        </p:nvSpPr>
        <p:spPr/>
        <p:txBody>
          <a:bodyPr/>
          <a:lstStyle/>
          <a:p>
            <a:fld id="{C60F60C4-E977-6047-9B75-E0C2858A1AB0}" type="slidenum">
              <a:rPr lang="en-US" smtClean="0"/>
              <a:t>16</a:t>
            </a:fld>
            <a:endParaRPr lang="en-US"/>
          </a:p>
        </p:txBody>
      </p:sp>
    </p:spTree>
    <p:extLst>
      <p:ext uri="{BB962C8B-B14F-4D97-AF65-F5344CB8AC3E}">
        <p14:creationId xmlns:p14="http://schemas.microsoft.com/office/powerpoint/2010/main" val="4244902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18</a:t>
            </a:fld>
            <a:endParaRPr lang="en-US"/>
          </a:p>
        </p:txBody>
      </p:sp>
    </p:spTree>
    <p:extLst>
      <p:ext uri="{BB962C8B-B14F-4D97-AF65-F5344CB8AC3E}">
        <p14:creationId xmlns:p14="http://schemas.microsoft.com/office/powerpoint/2010/main" val="2298367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Read dual POV scene from ZRF 13</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19</a:t>
            </a:fld>
            <a:endParaRPr lang="en-US"/>
          </a:p>
        </p:txBody>
      </p:sp>
    </p:spTree>
    <p:extLst>
      <p:ext uri="{BB962C8B-B14F-4D97-AF65-F5344CB8AC3E}">
        <p14:creationId xmlns:p14="http://schemas.microsoft.com/office/powerpoint/2010/main" val="474129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subplots from  LOTR including</a:t>
            </a:r>
            <a:r>
              <a:rPr lang="en-US" baseline="0" dirty="0" smtClean="0"/>
              <a:t> the </a:t>
            </a:r>
            <a:r>
              <a:rPr lang="en-US" baseline="0" dirty="0" err="1" smtClean="0"/>
              <a:t>Ents</a:t>
            </a:r>
            <a:r>
              <a:rPr lang="en-US" baseline="0" dirty="0" smtClean="0"/>
              <a:t>, </a:t>
            </a:r>
            <a:r>
              <a:rPr lang="en-US" baseline="0" dirty="0" err="1" smtClean="0"/>
              <a:t>Gondor</a:t>
            </a:r>
            <a:r>
              <a:rPr lang="en-US" baseline="0" dirty="0" smtClean="0"/>
              <a:t> and </a:t>
            </a:r>
            <a:r>
              <a:rPr lang="en-US" baseline="0" dirty="0" err="1" smtClean="0"/>
              <a:t>Denethor</a:t>
            </a:r>
            <a:r>
              <a:rPr lang="en-US" baseline="0" dirty="0" smtClean="0"/>
              <a:t> and Pippen, Aragorn and </a:t>
            </a:r>
            <a:r>
              <a:rPr lang="en-US" baseline="0" dirty="0" err="1" smtClean="0"/>
              <a:t>Arwen</a:t>
            </a:r>
            <a:r>
              <a:rPr lang="en-US" baseline="0" dirty="0" smtClean="0"/>
              <a:t>,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fld id="{C60F60C4-E977-6047-9B75-E0C2858A1AB0}" type="slidenum">
              <a:rPr lang="en-US" smtClean="0"/>
              <a:t>20</a:t>
            </a:fld>
            <a:endParaRPr lang="en-US"/>
          </a:p>
        </p:txBody>
      </p:sp>
    </p:spTree>
    <p:extLst>
      <p:ext uri="{BB962C8B-B14F-4D97-AF65-F5344CB8AC3E}">
        <p14:creationId xmlns:p14="http://schemas.microsoft.com/office/powerpoint/2010/main" val="3946991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688B9E-C426-CB41-9905-168892F6AAF7}" type="datetimeFigureOut">
              <a:rPr lang="en-US" smtClean="0"/>
              <a:t>18-10-23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2671703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688B9E-C426-CB41-9905-168892F6AAF7}" type="datetimeFigureOut">
              <a:rPr lang="en-US" smtClean="0"/>
              <a:t>18-10-23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2623963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688B9E-C426-CB41-9905-168892F6AAF7}" type="datetimeFigureOut">
              <a:rPr lang="en-US" smtClean="0"/>
              <a:t>18-10-23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2922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688B9E-C426-CB41-9905-168892F6AAF7}" type="datetimeFigureOut">
              <a:rPr lang="en-US" smtClean="0"/>
              <a:t>18-10-23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2759927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688B9E-C426-CB41-9905-168892F6AAF7}" type="datetimeFigureOut">
              <a:rPr lang="en-US" smtClean="0"/>
              <a:t>18-10-23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1987850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688B9E-C426-CB41-9905-168892F6AAF7}" type="datetimeFigureOut">
              <a:rPr lang="en-US" smtClean="0"/>
              <a:t>18-10-23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89424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688B9E-C426-CB41-9905-168892F6AAF7}" type="datetimeFigureOut">
              <a:rPr lang="en-US" smtClean="0"/>
              <a:t>18-10-23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2768864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688B9E-C426-CB41-9905-168892F6AAF7}" type="datetimeFigureOut">
              <a:rPr lang="en-US" smtClean="0"/>
              <a:t>18-10-23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4055255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688B9E-C426-CB41-9905-168892F6AAF7}" type="datetimeFigureOut">
              <a:rPr lang="en-US" smtClean="0"/>
              <a:t>18-10-23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3030691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688B9E-C426-CB41-9905-168892F6AAF7}" type="datetimeFigureOut">
              <a:rPr lang="en-US" smtClean="0"/>
              <a:t>18-10-23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3240053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688B9E-C426-CB41-9905-168892F6AAF7}" type="datetimeFigureOut">
              <a:rPr lang="en-US" smtClean="0"/>
              <a:t>18-10-23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BE4A4B-AFF7-EB41-906D-4EC1A8512C7F}" type="slidenum">
              <a:rPr lang="en-US" smtClean="0"/>
              <a:t>‹#›</a:t>
            </a:fld>
            <a:endParaRPr lang="en-US"/>
          </a:p>
        </p:txBody>
      </p:sp>
    </p:spTree>
    <p:extLst>
      <p:ext uri="{BB962C8B-B14F-4D97-AF65-F5344CB8AC3E}">
        <p14:creationId xmlns:p14="http://schemas.microsoft.com/office/powerpoint/2010/main" val="15478381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88B9E-C426-CB41-9905-168892F6AAF7}" type="datetimeFigureOut">
              <a:rPr lang="en-US" smtClean="0"/>
              <a:t>18-10-23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BE4A4B-AFF7-EB41-906D-4EC1A8512C7F}" type="slidenum">
              <a:rPr lang="en-US" smtClean="0"/>
              <a:t>‹#›</a:t>
            </a:fld>
            <a:endParaRPr lang="en-US"/>
          </a:p>
        </p:txBody>
      </p:sp>
    </p:spTree>
    <p:extLst>
      <p:ext uri="{BB962C8B-B14F-4D97-AF65-F5344CB8AC3E}">
        <p14:creationId xmlns:p14="http://schemas.microsoft.com/office/powerpoint/2010/main" val="3133887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hyperlink" Target="http://www.gsprendergast.com" TargetMode="External"/><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sz="3600" b="1" dirty="0" smtClean="0"/>
              <a:t>Finding the Perfect Point of View and Tense for Your Character’s Voice</a:t>
            </a:r>
            <a:endParaRPr lang="en-US" sz="3600" dirty="0"/>
          </a:p>
        </p:txBody>
      </p:sp>
      <p:sp>
        <p:nvSpPr>
          <p:cNvPr id="3" name="Subtitle 2"/>
          <p:cNvSpPr>
            <a:spLocks noGrp="1"/>
          </p:cNvSpPr>
          <p:nvPr>
            <p:ph type="subTitle" idx="1"/>
          </p:nvPr>
        </p:nvSpPr>
        <p:spPr/>
        <p:txBody>
          <a:bodyPr/>
          <a:lstStyle/>
          <a:p>
            <a:r>
              <a:rPr lang="en-US" dirty="0" smtClean="0"/>
              <a:t>with</a:t>
            </a:r>
          </a:p>
          <a:p>
            <a:r>
              <a:rPr lang="en-US" dirty="0" smtClean="0"/>
              <a:t>G.S. Prendergast</a:t>
            </a:r>
            <a:endParaRPr lang="en-US" dirty="0"/>
          </a:p>
        </p:txBody>
      </p:sp>
    </p:spTree>
    <p:extLst>
      <p:ext uri="{BB962C8B-B14F-4D97-AF65-F5344CB8AC3E}">
        <p14:creationId xmlns:p14="http://schemas.microsoft.com/office/powerpoint/2010/main" val="485996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IMPORTANT: DON’Ts</a:t>
            </a:r>
            <a:endParaRPr lang="en-US" dirty="0"/>
          </a:p>
        </p:txBody>
      </p:sp>
      <p:sp>
        <p:nvSpPr>
          <p:cNvPr id="3" name="Content Placeholder 2"/>
          <p:cNvSpPr>
            <a:spLocks noGrp="1"/>
          </p:cNvSpPr>
          <p:nvPr>
            <p:ph idx="1"/>
          </p:nvPr>
        </p:nvSpPr>
        <p:spPr/>
        <p:txBody>
          <a:bodyPr>
            <a:normAutofit fontScale="92500"/>
          </a:bodyPr>
          <a:lstStyle/>
          <a:p>
            <a:r>
              <a:rPr lang="en-US" dirty="0" smtClean="0"/>
              <a:t>DON’T mix tenses. While chapters or sections can be in different tenses, scenes must have consistent and </a:t>
            </a:r>
            <a:r>
              <a:rPr lang="en-US" i="1" dirty="0" smtClean="0"/>
              <a:t>correct</a:t>
            </a:r>
            <a:r>
              <a:rPr lang="en-US" dirty="0" smtClean="0"/>
              <a:t> tense.</a:t>
            </a:r>
          </a:p>
          <a:p>
            <a:r>
              <a:rPr lang="en-US" dirty="0" smtClean="0"/>
              <a:t>DON’T mix points of view. Again, chapters and sections can be different points of view but don’t mix them or be inconsistent. </a:t>
            </a:r>
          </a:p>
          <a:p>
            <a:r>
              <a:rPr lang="en-US" dirty="0" smtClean="0"/>
              <a:t>DON’T mess with POV and tense just for the fun of it. </a:t>
            </a:r>
          </a:p>
          <a:p>
            <a:pPr lvl="1"/>
            <a:r>
              <a:rPr lang="en-US" dirty="0" smtClean="0"/>
              <a:t>Especially important when writing for young readers</a:t>
            </a:r>
            <a:endParaRPr lang="en-US" dirty="0"/>
          </a:p>
        </p:txBody>
      </p:sp>
    </p:spTree>
    <p:extLst>
      <p:ext uri="{BB962C8B-B14F-4D97-AF65-F5344CB8AC3E}">
        <p14:creationId xmlns:p14="http://schemas.microsoft.com/office/powerpoint/2010/main" val="24464275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a:t>
            </a:r>
            <a:r>
              <a:rPr lang="mr-IN" dirty="0" smtClean="0"/>
              <a:t>–</a:t>
            </a:r>
            <a:r>
              <a:rPr lang="en-US" dirty="0" smtClean="0"/>
              <a:t> What you need to know</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Past tense ( I walked, She heard </a:t>
            </a:r>
            <a:r>
              <a:rPr lang="en-US" dirty="0" err="1" smtClean="0"/>
              <a:t>etc</a:t>
            </a:r>
            <a:r>
              <a:rPr lang="en-US" dirty="0" smtClean="0"/>
              <a:t>) **</a:t>
            </a:r>
          </a:p>
          <a:p>
            <a:pPr lvl="1"/>
            <a:r>
              <a:rPr lang="en-US" dirty="0" smtClean="0"/>
              <a:t>Past perfect (the past of the past </a:t>
            </a:r>
            <a:r>
              <a:rPr lang="mr-IN" dirty="0" smtClean="0"/>
              <a:t>–</a:t>
            </a:r>
            <a:r>
              <a:rPr lang="en-US" dirty="0" smtClean="0"/>
              <a:t> I had said, she had heard)</a:t>
            </a:r>
          </a:p>
          <a:p>
            <a:pPr lvl="1"/>
            <a:r>
              <a:rPr lang="en-US" dirty="0" smtClean="0"/>
              <a:t>Past continuous can be used (I was walking, I was thinking </a:t>
            </a:r>
            <a:r>
              <a:rPr lang="en-US" dirty="0" err="1" smtClean="0"/>
              <a:t>etc</a:t>
            </a:r>
            <a:r>
              <a:rPr lang="en-US" dirty="0" smtClean="0"/>
              <a:t>)</a:t>
            </a:r>
          </a:p>
          <a:p>
            <a:r>
              <a:rPr lang="en-US" dirty="0" smtClean="0"/>
              <a:t>Present tense (I walk, she hears)*</a:t>
            </a:r>
          </a:p>
          <a:p>
            <a:pPr lvl="1"/>
            <a:r>
              <a:rPr lang="en-US" dirty="0" smtClean="0"/>
              <a:t>Present continuous (I am walking)</a:t>
            </a:r>
          </a:p>
          <a:p>
            <a:r>
              <a:rPr lang="en-US" dirty="0" smtClean="0"/>
              <a:t>Future tense (I will walk </a:t>
            </a:r>
            <a:r>
              <a:rPr lang="en-US" dirty="0" err="1" smtClean="0"/>
              <a:t>etc</a:t>
            </a:r>
            <a:r>
              <a:rPr lang="en-US" dirty="0"/>
              <a:t> </a:t>
            </a:r>
            <a:r>
              <a:rPr lang="mr-IN" dirty="0" smtClean="0"/>
              <a:t>–</a:t>
            </a:r>
            <a:r>
              <a:rPr lang="en-US" dirty="0" smtClean="0"/>
              <a:t> rarely used outside dialog)</a:t>
            </a:r>
            <a:endParaRPr lang="en-US" dirty="0"/>
          </a:p>
          <a:p>
            <a:pPr lvl="1"/>
            <a:endParaRPr lang="en-US" dirty="0" smtClean="0"/>
          </a:p>
          <a:p>
            <a:pPr marL="0" indent="0">
              <a:buNone/>
            </a:pPr>
            <a:r>
              <a:rPr lang="en-US" i="1" dirty="0" smtClean="0"/>
              <a:t>Grammatical tense </a:t>
            </a:r>
            <a:r>
              <a:rPr lang="en-US" dirty="0" smtClean="0"/>
              <a:t>will depend on your </a:t>
            </a:r>
            <a:r>
              <a:rPr lang="en-US" i="1" dirty="0" smtClean="0"/>
              <a:t>narrative tense</a:t>
            </a:r>
            <a:r>
              <a:rPr lang="en-US" dirty="0" smtClean="0"/>
              <a:t>.</a:t>
            </a:r>
            <a:endParaRPr lang="en-US" dirty="0"/>
          </a:p>
        </p:txBody>
      </p:sp>
    </p:spTree>
    <p:extLst>
      <p:ext uri="{BB962C8B-B14F-4D97-AF65-F5344CB8AC3E}">
        <p14:creationId xmlns:p14="http://schemas.microsoft.com/office/powerpoint/2010/main" val="32460051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a:t>
            </a:r>
            <a:r>
              <a:rPr lang="mr-IN" dirty="0"/>
              <a:t>–</a:t>
            </a:r>
            <a:r>
              <a:rPr lang="en-US" dirty="0"/>
              <a:t> What you need to know</a:t>
            </a:r>
          </a:p>
        </p:txBody>
      </p:sp>
      <p:sp>
        <p:nvSpPr>
          <p:cNvPr id="3" name="Content Placeholder 2"/>
          <p:cNvSpPr>
            <a:spLocks noGrp="1"/>
          </p:cNvSpPr>
          <p:nvPr>
            <p:ph idx="1"/>
          </p:nvPr>
        </p:nvSpPr>
        <p:spPr/>
        <p:txBody>
          <a:bodyPr>
            <a:normAutofit/>
          </a:bodyPr>
          <a:lstStyle/>
          <a:p>
            <a:pPr marL="0" indent="0">
              <a:buNone/>
            </a:pPr>
            <a:r>
              <a:rPr lang="en-US" i="1" dirty="0" smtClean="0"/>
              <a:t>Grammatical </a:t>
            </a:r>
            <a:r>
              <a:rPr lang="en-US" dirty="0" smtClean="0"/>
              <a:t>tense refers to the correct (or stylized- for example in certain dialects) use of grammar. It should be consistent or logical. </a:t>
            </a:r>
          </a:p>
          <a:p>
            <a:pPr marL="0" indent="0">
              <a:buNone/>
            </a:pPr>
            <a:endParaRPr lang="en-US" dirty="0"/>
          </a:p>
          <a:p>
            <a:pPr marL="0" indent="0">
              <a:buNone/>
            </a:pPr>
            <a:r>
              <a:rPr lang="en-US" i="1" dirty="0" smtClean="0"/>
              <a:t>Narrative</a:t>
            </a:r>
            <a:r>
              <a:rPr lang="en-US" dirty="0" smtClean="0"/>
              <a:t> tense refers to the timeline of your story. Where in time is the action taking place? From where is the story being told? </a:t>
            </a:r>
            <a:endParaRPr lang="en-US" dirty="0"/>
          </a:p>
        </p:txBody>
      </p:sp>
    </p:spTree>
    <p:extLst>
      <p:ext uri="{BB962C8B-B14F-4D97-AF65-F5344CB8AC3E}">
        <p14:creationId xmlns:p14="http://schemas.microsoft.com/office/powerpoint/2010/main" val="25606015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Tense </a:t>
            </a:r>
            <a:r>
              <a:rPr lang="mr-IN" dirty="0"/>
              <a:t>–</a:t>
            </a:r>
            <a:r>
              <a:rPr lang="en-US" dirty="0"/>
              <a:t> What you need to know</a:t>
            </a:r>
          </a:p>
        </p:txBody>
      </p:sp>
      <p:sp>
        <p:nvSpPr>
          <p:cNvPr id="3" name="Content Placeholder 2"/>
          <p:cNvSpPr>
            <a:spLocks noGrp="1"/>
          </p:cNvSpPr>
          <p:nvPr>
            <p:ph idx="1"/>
          </p:nvPr>
        </p:nvSpPr>
        <p:spPr>
          <a:xfrm>
            <a:off x="457200" y="778934"/>
            <a:ext cx="8229600" cy="1778000"/>
          </a:xfrm>
        </p:spPr>
        <p:txBody>
          <a:bodyPr>
            <a:normAutofit fontScale="92500" lnSpcReduction="10000"/>
          </a:bodyPr>
          <a:lstStyle/>
          <a:p>
            <a:pPr marL="0" indent="0">
              <a:buNone/>
            </a:pPr>
            <a:r>
              <a:rPr lang="en-US" dirty="0" smtClean="0"/>
              <a:t>The most complicated (and important) thing to think about with narrative tense is the question of who is telling the story and from when are they telling it.</a:t>
            </a:r>
            <a:endParaRPr lang="en-US" dirty="0"/>
          </a:p>
        </p:txBody>
      </p:sp>
      <p:pic>
        <p:nvPicPr>
          <p:cNvPr id="5" name="Picture 4" descr="ten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700" y="2806701"/>
            <a:ext cx="7315215" cy="2743206"/>
          </a:xfrm>
          <a:prstGeom prst="rect">
            <a:avLst/>
          </a:prstGeom>
        </p:spPr>
      </p:pic>
      <p:sp>
        <p:nvSpPr>
          <p:cNvPr id="9" name="TextBox 8"/>
          <p:cNvSpPr txBox="1"/>
          <p:nvPr/>
        </p:nvSpPr>
        <p:spPr>
          <a:xfrm>
            <a:off x="4237566" y="2556934"/>
            <a:ext cx="982134" cy="369332"/>
          </a:xfrm>
          <a:prstGeom prst="rect">
            <a:avLst/>
          </a:prstGeom>
          <a:noFill/>
        </p:spPr>
        <p:txBody>
          <a:bodyPr wrap="square" rtlCol="0">
            <a:spAutoFit/>
          </a:bodyPr>
          <a:lstStyle/>
          <a:p>
            <a:r>
              <a:rPr lang="en-US" dirty="0" smtClean="0"/>
              <a:t>Present</a:t>
            </a:r>
            <a:endParaRPr lang="en-US" dirty="0"/>
          </a:p>
        </p:txBody>
      </p:sp>
      <p:sp>
        <p:nvSpPr>
          <p:cNvPr id="10" name="TextBox 9"/>
          <p:cNvSpPr txBox="1"/>
          <p:nvPr/>
        </p:nvSpPr>
        <p:spPr>
          <a:xfrm>
            <a:off x="6176433" y="2553733"/>
            <a:ext cx="982134" cy="369332"/>
          </a:xfrm>
          <a:prstGeom prst="rect">
            <a:avLst/>
          </a:prstGeom>
          <a:noFill/>
        </p:spPr>
        <p:txBody>
          <a:bodyPr wrap="square" rtlCol="0">
            <a:spAutoFit/>
          </a:bodyPr>
          <a:lstStyle/>
          <a:p>
            <a:r>
              <a:rPr lang="en-US" dirty="0" smtClean="0"/>
              <a:t>Future</a:t>
            </a:r>
            <a:endParaRPr lang="en-US" dirty="0"/>
          </a:p>
        </p:txBody>
      </p:sp>
      <p:sp>
        <p:nvSpPr>
          <p:cNvPr id="11" name="TextBox 10"/>
          <p:cNvSpPr txBox="1"/>
          <p:nvPr/>
        </p:nvSpPr>
        <p:spPr>
          <a:xfrm>
            <a:off x="2501900" y="2550532"/>
            <a:ext cx="982134" cy="369332"/>
          </a:xfrm>
          <a:prstGeom prst="rect">
            <a:avLst/>
          </a:prstGeom>
          <a:noFill/>
        </p:spPr>
        <p:txBody>
          <a:bodyPr wrap="square" rtlCol="0">
            <a:spAutoFit/>
          </a:bodyPr>
          <a:lstStyle/>
          <a:p>
            <a:r>
              <a:rPr lang="en-US" dirty="0" smtClean="0"/>
              <a:t>Past</a:t>
            </a:r>
            <a:endParaRPr lang="en-US" dirty="0"/>
          </a:p>
        </p:txBody>
      </p:sp>
      <p:sp>
        <p:nvSpPr>
          <p:cNvPr id="4" name="TextBox 3"/>
          <p:cNvSpPr txBox="1"/>
          <p:nvPr/>
        </p:nvSpPr>
        <p:spPr>
          <a:xfrm>
            <a:off x="6246284" y="2938059"/>
            <a:ext cx="1274232" cy="830997"/>
          </a:xfrm>
          <a:prstGeom prst="rect">
            <a:avLst/>
          </a:prstGeom>
          <a:noFill/>
        </p:spPr>
        <p:txBody>
          <a:bodyPr wrap="square" rtlCol="0">
            <a:spAutoFit/>
          </a:bodyPr>
          <a:lstStyle/>
          <a:p>
            <a:r>
              <a:rPr lang="en-US" sz="1600" b="1" dirty="0" smtClean="0">
                <a:solidFill>
                  <a:srgbClr val="FF0000"/>
                </a:solidFill>
                <a:latin typeface="Abadi MT Condensed Extra Bold"/>
                <a:cs typeface="Abadi MT Condensed Extra Bold"/>
              </a:rPr>
              <a:t>The characters’</a:t>
            </a:r>
          </a:p>
          <a:p>
            <a:r>
              <a:rPr lang="en-US" sz="1600" b="1" dirty="0" smtClean="0">
                <a:solidFill>
                  <a:srgbClr val="FF0000"/>
                </a:solidFill>
                <a:latin typeface="Abadi MT Condensed Extra Bold"/>
                <a:cs typeface="Abadi MT Condensed Extra Bold"/>
              </a:rPr>
              <a:t>plans</a:t>
            </a:r>
            <a:endParaRPr lang="en-US" sz="1600" b="1" dirty="0">
              <a:solidFill>
                <a:srgbClr val="FF0000"/>
              </a:solidFill>
              <a:latin typeface="Abadi MT Condensed Extra Bold"/>
              <a:cs typeface="Abadi MT Condensed Extra Bold"/>
            </a:endParaRPr>
          </a:p>
        </p:txBody>
      </p:sp>
    </p:spTree>
    <p:extLst>
      <p:ext uri="{BB962C8B-B14F-4D97-AF65-F5344CB8AC3E}">
        <p14:creationId xmlns:p14="http://schemas.microsoft.com/office/powerpoint/2010/main" val="20858432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a:t>
            </a:r>
            <a:r>
              <a:rPr lang="mr-IN" dirty="0"/>
              <a:t>–</a:t>
            </a:r>
            <a:r>
              <a:rPr lang="en-US" dirty="0"/>
              <a:t> What you need to know</a:t>
            </a:r>
          </a:p>
        </p:txBody>
      </p:sp>
      <p:sp>
        <p:nvSpPr>
          <p:cNvPr id="3" name="Content Placeholder 2"/>
          <p:cNvSpPr>
            <a:spLocks noGrp="1"/>
          </p:cNvSpPr>
          <p:nvPr>
            <p:ph idx="1"/>
          </p:nvPr>
        </p:nvSpPr>
        <p:spPr/>
        <p:txBody>
          <a:bodyPr>
            <a:normAutofit fontScale="85000" lnSpcReduction="20000"/>
          </a:bodyPr>
          <a:lstStyle/>
          <a:p>
            <a:r>
              <a:rPr lang="en-US" dirty="0" smtClean="0"/>
              <a:t>Past tense </a:t>
            </a:r>
          </a:p>
          <a:p>
            <a:pPr lvl="1"/>
            <a:r>
              <a:rPr lang="en-US" dirty="0" smtClean="0"/>
              <a:t>uses past tense verbs (she did, he went, they ran, I said </a:t>
            </a:r>
            <a:r>
              <a:rPr lang="en-US" dirty="0" err="1" smtClean="0"/>
              <a:t>etc</a:t>
            </a:r>
            <a:endParaRPr lang="en-US" dirty="0" smtClean="0"/>
          </a:p>
          <a:p>
            <a:pPr lvl="1"/>
            <a:r>
              <a:rPr lang="en-US" dirty="0" smtClean="0"/>
              <a:t>Quite common in classic literature and children’s literature</a:t>
            </a:r>
          </a:p>
          <a:p>
            <a:pPr lvl="1"/>
            <a:r>
              <a:rPr lang="en-US" dirty="0" smtClean="0"/>
              <a:t>Provides a sense of “distance” from the narrative</a:t>
            </a:r>
          </a:p>
          <a:p>
            <a:pPr lvl="1"/>
            <a:r>
              <a:rPr lang="en-US" dirty="0" smtClean="0"/>
              <a:t>Can be close past or distant past*</a:t>
            </a:r>
          </a:p>
          <a:p>
            <a:pPr lvl="1"/>
            <a:r>
              <a:rPr lang="en-US" dirty="0" smtClean="0"/>
              <a:t>A bit more formal</a:t>
            </a:r>
          </a:p>
          <a:p>
            <a:pPr lvl="1"/>
            <a:r>
              <a:rPr lang="en-US" dirty="0" smtClean="0"/>
              <a:t>easier to follow</a:t>
            </a:r>
          </a:p>
          <a:p>
            <a:pPr lvl="1"/>
            <a:r>
              <a:rPr lang="en-US" dirty="0" smtClean="0"/>
              <a:t>Often combined with 3</a:t>
            </a:r>
            <a:r>
              <a:rPr lang="en-US" baseline="30000" dirty="0" smtClean="0"/>
              <a:t>rd</a:t>
            </a:r>
            <a:r>
              <a:rPr lang="en-US" dirty="0" smtClean="0"/>
              <a:t> person but is seen with 1</a:t>
            </a:r>
            <a:r>
              <a:rPr lang="en-US" baseline="30000" dirty="0" smtClean="0"/>
              <a:t>st</a:t>
            </a:r>
            <a:r>
              <a:rPr lang="en-US" dirty="0" smtClean="0"/>
              <a:t> person too (more on that later)</a:t>
            </a:r>
          </a:p>
          <a:p>
            <a:pPr lvl="1"/>
            <a:r>
              <a:rPr lang="en-US" dirty="0" smtClean="0"/>
              <a:t>Don’t overuse past perfect*</a:t>
            </a:r>
          </a:p>
          <a:p>
            <a:pPr lvl="1"/>
            <a:r>
              <a:rPr lang="en-US" dirty="0" smtClean="0"/>
              <a:t>Backstory told in past perfect (She had told me, I had wanted to </a:t>
            </a:r>
            <a:r>
              <a:rPr lang="en-US" dirty="0" err="1" smtClean="0"/>
              <a:t>etc</a:t>
            </a:r>
            <a:r>
              <a:rPr lang="en-US" dirty="0" smtClean="0"/>
              <a:t>) although you can be flexible with this.</a:t>
            </a:r>
            <a:endParaRPr lang="en-US" dirty="0"/>
          </a:p>
        </p:txBody>
      </p:sp>
    </p:spTree>
    <p:extLst>
      <p:ext uri="{BB962C8B-B14F-4D97-AF65-F5344CB8AC3E}">
        <p14:creationId xmlns:p14="http://schemas.microsoft.com/office/powerpoint/2010/main" val="347325455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a:t>
            </a:r>
            <a:r>
              <a:rPr lang="mr-IN" dirty="0"/>
              <a:t>–</a:t>
            </a:r>
            <a:r>
              <a:rPr lang="en-US" dirty="0"/>
              <a:t> What you need to know</a:t>
            </a:r>
          </a:p>
        </p:txBody>
      </p:sp>
      <p:sp>
        <p:nvSpPr>
          <p:cNvPr id="3" name="Content Placeholder 2"/>
          <p:cNvSpPr>
            <a:spLocks noGrp="1"/>
          </p:cNvSpPr>
          <p:nvPr>
            <p:ph idx="1"/>
          </p:nvPr>
        </p:nvSpPr>
        <p:spPr/>
        <p:txBody>
          <a:bodyPr>
            <a:normAutofit fontScale="85000" lnSpcReduction="20000"/>
          </a:bodyPr>
          <a:lstStyle/>
          <a:p>
            <a:r>
              <a:rPr lang="en-US" dirty="0" smtClean="0"/>
              <a:t>Present tense </a:t>
            </a:r>
          </a:p>
          <a:p>
            <a:pPr lvl="1"/>
            <a:r>
              <a:rPr lang="en-US" dirty="0" smtClean="0"/>
              <a:t>Uses present tense verbs (They walk, he says, I fall, she yells </a:t>
            </a:r>
            <a:r>
              <a:rPr lang="en-US" dirty="0" err="1" smtClean="0"/>
              <a:t>etc</a:t>
            </a:r>
            <a:r>
              <a:rPr lang="en-US" dirty="0" smtClean="0"/>
              <a:t>)</a:t>
            </a:r>
          </a:p>
          <a:p>
            <a:pPr lvl="1"/>
            <a:r>
              <a:rPr lang="en-US" dirty="0" smtClean="0"/>
              <a:t>Less common in classic literature</a:t>
            </a:r>
          </a:p>
          <a:p>
            <a:pPr lvl="1"/>
            <a:r>
              <a:rPr lang="en-US" dirty="0" smtClean="0"/>
              <a:t>Feels less formal</a:t>
            </a:r>
          </a:p>
          <a:p>
            <a:pPr lvl="1"/>
            <a:r>
              <a:rPr lang="en-US" dirty="0" smtClean="0"/>
              <a:t>Quite common in teen literature</a:t>
            </a:r>
          </a:p>
          <a:p>
            <a:pPr lvl="1"/>
            <a:r>
              <a:rPr lang="en-US" dirty="0" smtClean="0"/>
              <a:t>Feels very immediate, less distance from the narrative</a:t>
            </a:r>
          </a:p>
          <a:p>
            <a:pPr lvl="1"/>
            <a:r>
              <a:rPr lang="en-US" dirty="0" smtClean="0"/>
              <a:t>Very good for action scenes*</a:t>
            </a:r>
          </a:p>
          <a:p>
            <a:pPr lvl="1"/>
            <a:r>
              <a:rPr lang="en-US" dirty="0" smtClean="0"/>
              <a:t>Often combined with 1</a:t>
            </a:r>
            <a:r>
              <a:rPr lang="en-US" baseline="30000" dirty="0" smtClean="0"/>
              <a:t>st</a:t>
            </a:r>
            <a:r>
              <a:rPr lang="en-US" dirty="0" smtClean="0"/>
              <a:t> person, quite rare with 3</a:t>
            </a:r>
            <a:r>
              <a:rPr lang="en-US" baseline="30000" dirty="0" smtClean="0"/>
              <a:t>rd</a:t>
            </a:r>
            <a:r>
              <a:rPr lang="en-US" dirty="0" smtClean="0"/>
              <a:t> person (</a:t>
            </a:r>
            <a:r>
              <a:rPr lang="en-US" i="1" dirty="0" smtClean="0"/>
              <a:t>Unwind</a:t>
            </a:r>
            <a:r>
              <a:rPr lang="en-US" dirty="0" smtClean="0"/>
              <a:t> by Neal </a:t>
            </a:r>
            <a:r>
              <a:rPr lang="en-US" dirty="0" err="1" smtClean="0"/>
              <a:t>Shusterman</a:t>
            </a:r>
            <a:r>
              <a:rPr lang="en-US" dirty="0" smtClean="0"/>
              <a:t> is an example)</a:t>
            </a:r>
          </a:p>
          <a:p>
            <a:pPr lvl="1"/>
            <a:r>
              <a:rPr lang="en-US" dirty="0" smtClean="0"/>
              <a:t>Don’t over-use present continuous.</a:t>
            </a:r>
          </a:p>
          <a:p>
            <a:pPr lvl="1"/>
            <a:r>
              <a:rPr lang="en-US" dirty="0" smtClean="0"/>
              <a:t>Backstory told in past tense*</a:t>
            </a:r>
          </a:p>
          <a:p>
            <a:pPr marL="457200" lvl="1" indent="0">
              <a:buNone/>
            </a:pPr>
            <a:endParaRPr lang="en-US" dirty="0" smtClean="0"/>
          </a:p>
        </p:txBody>
      </p:sp>
    </p:spTree>
    <p:extLst>
      <p:ext uri="{BB962C8B-B14F-4D97-AF65-F5344CB8AC3E}">
        <p14:creationId xmlns:p14="http://schemas.microsoft.com/office/powerpoint/2010/main" val="12088055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Don’t overuse continuous (I was walking, She is walking </a:t>
            </a:r>
            <a:r>
              <a:rPr lang="en-US" dirty="0" err="1" smtClean="0"/>
              <a:t>etc</a:t>
            </a:r>
            <a:r>
              <a:rPr lang="en-US" dirty="0" smtClean="0"/>
              <a:t>)</a:t>
            </a:r>
          </a:p>
          <a:p>
            <a:r>
              <a:rPr lang="en-US" dirty="0" smtClean="0"/>
              <a:t>Think about where your narrator is in time</a:t>
            </a:r>
          </a:p>
          <a:p>
            <a:pPr lvl="1"/>
            <a:r>
              <a:rPr lang="en-US" dirty="0" smtClean="0"/>
              <a:t>Are they close to the story?*</a:t>
            </a:r>
          </a:p>
          <a:p>
            <a:pPr lvl="1"/>
            <a:r>
              <a:rPr lang="en-US" dirty="0" smtClean="0"/>
              <a:t>Are they distant from the story?</a:t>
            </a:r>
          </a:p>
          <a:p>
            <a:pPr lvl="1"/>
            <a:r>
              <a:rPr lang="en-US" dirty="0" smtClean="0"/>
              <a:t>Do they know how the story comes out?</a:t>
            </a:r>
          </a:p>
          <a:p>
            <a:r>
              <a:rPr lang="en-US" dirty="0" smtClean="0"/>
              <a:t>Formal/informal</a:t>
            </a:r>
          </a:p>
          <a:p>
            <a:r>
              <a:rPr lang="en-US" dirty="0" smtClean="0"/>
              <a:t>What goes best with 1st person, 3</a:t>
            </a:r>
            <a:r>
              <a:rPr lang="en-US" baseline="30000" dirty="0" smtClean="0"/>
              <a:t>rd</a:t>
            </a:r>
            <a:r>
              <a:rPr lang="en-US" dirty="0" smtClean="0"/>
              <a:t> person, 2</a:t>
            </a:r>
            <a:r>
              <a:rPr lang="en-US" baseline="30000" dirty="0" smtClean="0"/>
              <a:t>nd</a:t>
            </a:r>
            <a:r>
              <a:rPr lang="en-US" dirty="0" smtClean="0"/>
              <a:t> person </a:t>
            </a:r>
            <a:r>
              <a:rPr lang="mr-IN" dirty="0" smtClean="0"/>
              <a:t>–</a:t>
            </a:r>
            <a:r>
              <a:rPr lang="en-US" dirty="0" smtClean="0"/>
              <a:t> leads to</a:t>
            </a:r>
            <a:r>
              <a:rPr lang="mr-IN" dirty="0" smtClean="0"/>
              <a:t>…</a:t>
            </a:r>
            <a:endParaRPr lang="en-US" dirty="0" smtClean="0"/>
          </a:p>
          <a:p>
            <a:pPr marL="457200" lvl="1" indent="0">
              <a:buNone/>
            </a:pPr>
            <a:endParaRPr lang="en-US" dirty="0" smtClean="0"/>
          </a:p>
        </p:txBody>
      </p:sp>
    </p:spTree>
    <p:extLst>
      <p:ext uri="{BB962C8B-B14F-4D97-AF65-F5344CB8AC3E}">
        <p14:creationId xmlns:p14="http://schemas.microsoft.com/office/powerpoint/2010/main" val="14008151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fontScale="85000" lnSpcReduction="10000"/>
          </a:bodyPr>
          <a:lstStyle/>
          <a:p>
            <a:r>
              <a:rPr lang="en-US" i="1" dirty="0" smtClean="0"/>
              <a:t>Which</a:t>
            </a:r>
            <a:r>
              <a:rPr lang="en-US" dirty="0" smtClean="0"/>
              <a:t> point of view </a:t>
            </a:r>
            <a:r>
              <a:rPr lang="mr-IN" dirty="0" smtClean="0"/>
              <a:t>–</a:t>
            </a:r>
            <a:r>
              <a:rPr lang="en-US" dirty="0" smtClean="0"/>
              <a:t> Grammatical POV</a:t>
            </a:r>
          </a:p>
          <a:p>
            <a:pPr lvl="1"/>
            <a:r>
              <a:rPr lang="en-US" dirty="0" smtClean="0"/>
              <a:t>Grammatical point of view/tense</a:t>
            </a:r>
          </a:p>
          <a:p>
            <a:pPr lvl="1"/>
            <a:r>
              <a:rPr lang="en-US" dirty="0" smtClean="0"/>
              <a:t>1</a:t>
            </a:r>
            <a:r>
              <a:rPr lang="en-US" baseline="30000" dirty="0" smtClean="0"/>
              <a:t>st</a:t>
            </a:r>
            <a:r>
              <a:rPr lang="en-US" dirty="0" smtClean="0"/>
              <a:t>, 2</a:t>
            </a:r>
            <a:r>
              <a:rPr lang="en-US" baseline="30000" dirty="0" smtClean="0"/>
              <a:t>nd</a:t>
            </a:r>
            <a:r>
              <a:rPr lang="en-US" dirty="0" smtClean="0"/>
              <a:t>, 3</a:t>
            </a:r>
            <a:r>
              <a:rPr lang="en-US" baseline="30000" dirty="0" smtClean="0"/>
              <a:t>rd</a:t>
            </a:r>
            <a:r>
              <a:rPr lang="en-US" dirty="0" smtClean="0"/>
              <a:t> person, </a:t>
            </a:r>
          </a:p>
          <a:p>
            <a:r>
              <a:rPr lang="en-US" i="1" dirty="0" smtClean="0"/>
              <a:t>Whose</a:t>
            </a:r>
            <a:r>
              <a:rPr lang="en-US" dirty="0" smtClean="0"/>
              <a:t> point of view </a:t>
            </a:r>
            <a:r>
              <a:rPr lang="mr-IN" dirty="0" smtClean="0"/>
              <a:t>–</a:t>
            </a:r>
            <a:r>
              <a:rPr lang="en-US" dirty="0" smtClean="0"/>
              <a:t> Narrative POV</a:t>
            </a:r>
          </a:p>
          <a:p>
            <a:pPr lvl="1"/>
            <a:r>
              <a:rPr lang="en-US" dirty="0" smtClean="0"/>
              <a:t>What character(s) are the focus? Narrative point of view. </a:t>
            </a:r>
          </a:p>
          <a:p>
            <a:pPr lvl="1"/>
            <a:r>
              <a:rPr lang="en-US" dirty="0" smtClean="0"/>
              <a:t>Character’s POV can be told in any tense or grammatical POV.</a:t>
            </a:r>
          </a:p>
          <a:p>
            <a:pPr lvl="2"/>
            <a:r>
              <a:rPr lang="en-US" dirty="0" smtClean="0"/>
              <a:t>Examples </a:t>
            </a:r>
            <a:r>
              <a:rPr lang="mr-IN" dirty="0" smtClean="0"/>
              <a:t>–</a:t>
            </a:r>
            <a:r>
              <a:rPr lang="en-US" dirty="0" smtClean="0"/>
              <a:t> </a:t>
            </a:r>
            <a:r>
              <a:rPr lang="en-US" i="1" dirty="0" smtClean="0"/>
              <a:t>Harry Potter </a:t>
            </a:r>
            <a:r>
              <a:rPr lang="mr-IN" dirty="0" smtClean="0"/>
              <a:t>–</a:t>
            </a:r>
            <a:r>
              <a:rPr lang="en-US" dirty="0" smtClean="0"/>
              <a:t> 3</a:t>
            </a:r>
            <a:r>
              <a:rPr lang="en-US" baseline="30000" dirty="0" smtClean="0"/>
              <a:t>rd</a:t>
            </a:r>
            <a:r>
              <a:rPr lang="en-US" dirty="0" smtClean="0"/>
              <a:t> person narrator, but Harry’s POV, </a:t>
            </a:r>
            <a:r>
              <a:rPr lang="en-US" i="1" dirty="0" smtClean="0"/>
              <a:t>The Book Thief</a:t>
            </a:r>
            <a:r>
              <a:rPr lang="en-US" dirty="0" smtClean="0"/>
              <a:t>, by Markus </a:t>
            </a:r>
            <a:r>
              <a:rPr lang="en-US" dirty="0" err="1" smtClean="0"/>
              <a:t>Zuzak</a:t>
            </a:r>
            <a:r>
              <a:rPr lang="en-US" dirty="0" smtClean="0"/>
              <a:t> </a:t>
            </a:r>
            <a:r>
              <a:rPr lang="mr-IN" dirty="0" smtClean="0"/>
              <a:t>–</a:t>
            </a:r>
            <a:r>
              <a:rPr lang="en-US" dirty="0" smtClean="0"/>
              <a:t> Narrated by Death, but mainly </a:t>
            </a:r>
            <a:r>
              <a:rPr lang="en-US" dirty="0" err="1" smtClean="0"/>
              <a:t>Liesel’s</a:t>
            </a:r>
            <a:r>
              <a:rPr lang="en-US" dirty="0" smtClean="0"/>
              <a:t> POV (she’s the protagonist)</a:t>
            </a:r>
          </a:p>
          <a:p>
            <a:pPr lvl="2"/>
            <a:r>
              <a:rPr lang="en-US" i="1" dirty="0" smtClean="0"/>
              <a:t>The Hunger Games</a:t>
            </a:r>
            <a:r>
              <a:rPr lang="en-US" dirty="0" smtClean="0"/>
              <a:t>, by Suzanne Collins, narrated by the protagonist</a:t>
            </a:r>
          </a:p>
          <a:p>
            <a:pPr lvl="1"/>
            <a:endParaRPr lang="en-US" dirty="0"/>
          </a:p>
        </p:txBody>
      </p:sp>
    </p:spTree>
    <p:extLst>
      <p:ext uri="{BB962C8B-B14F-4D97-AF65-F5344CB8AC3E}">
        <p14:creationId xmlns:p14="http://schemas.microsoft.com/office/powerpoint/2010/main" val="342154314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fontScale="92500" lnSpcReduction="10000"/>
          </a:bodyPr>
          <a:lstStyle/>
          <a:p>
            <a:r>
              <a:rPr lang="en-US" dirty="0"/>
              <a:t>1</a:t>
            </a:r>
            <a:r>
              <a:rPr lang="en-US" baseline="30000" dirty="0"/>
              <a:t>st</a:t>
            </a:r>
            <a:r>
              <a:rPr lang="en-US" dirty="0"/>
              <a:t> Person </a:t>
            </a:r>
            <a:r>
              <a:rPr lang="en-US" dirty="0" smtClean="0"/>
              <a:t>Subjective </a:t>
            </a:r>
            <a:r>
              <a:rPr lang="mr-IN" dirty="0" smtClean="0"/>
              <a:t>–</a:t>
            </a:r>
            <a:r>
              <a:rPr lang="en-US" dirty="0" smtClean="0"/>
              <a:t> ex. </a:t>
            </a:r>
            <a:r>
              <a:rPr lang="en-US" i="1" dirty="0" smtClean="0"/>
              <a:t>The Hunger Games</a:t>
            </a:r>
            <a:endParaRPr lang="en-CA" i="1" dirty="0"/>
          </a:p>
          <a:p>
            <a:r>
              <a:rPr lang="en-US" dirty="0"/>
              <a:t>1</a:t>
            </a:r>
            <a:r>
              <a:rPr lang="en-US" baseline="30000" dirty="0"/>
              <a:t>st</a:t>
            </a:r>
            <a:r>
              <a:rPr lang="en-US" dirty="0"/>
              <a:t> Person </a:t>
            </a:r>
            <a:r>
              <a:rPr lang="en-US" dirty="0" smtClean="0"/>
              <a:t>Detached </a:t>
            </a:r>
            <a:r>
              <a:rPr lang="mr-IN" dirty="0" smtClean="0"/>
              <a:t>–</a:t>
            </a:r>
            <a:r>
              <a:rPr lang="en-US" dirty="0" smtClean="0"/>
              <a:t> </a:t>
            </a:r>
            <a:r>
              <a:rPr lang="en-US" i="1" dirty="0" smtClean="0"/>
              <a:t> What I Was </a:t>
            </a:r>
            <a:r>
              <a:rPr lang="en-US" dirty="0" smtClean="0"/>
              <a:t> by Meg </a:t>
            </a:r>
            <a:r>
              <a:rPr lang="en-US" dirty="0" err="1" smtClean="0"/>
              <a:t>Rosoff</a:t>
            </a:r>
            <a:endParaRPr lang="en-CA" i="1" dirty="0"/>
          </a:p>
          <a:p>
            <a:r>
              <a:rPr lang="en-US" dirty="0"/>
              <a:t>3</a:t>
            </a:r>
            <a:r>
              <a:rPr lang="en-US" baseline="30000" dirty="0"/>
              <a:t>rd</a:t>
            </a:r>
            <a:r>
              <a:rPr lang="en-US" dirty="0"/>
              <a:t> Person </a:t>
            </a:r>
            <a:r>
              <a:rPr lang="en-US" dirty="0" smtClean="0"/>
              <a:t>Limited </a:t>
            </a:r>
            <a:r>
              <a:rPr lang="mr-IN" dirty="0" smtClean="0"/>
              <a:t>–</a:t>
            </a:r>
            <a:r>
              <a:rPr lang="en-US" dirty="0" smtClean="0"/>
              <a:t> </a:t>
            </a:r>
            <a:r>
              <a:rPr lang="en-US" i="1" dirty="0" smtClean="0"/>
              <a:t>Harry Potter </a:t>
            </a:r>
            <a:r>
              <a:rPr lang="en-US" dirty="0" smtClean="0"/>
              <a:t>(with some exceptions)</a:t>
            </a:r>
            <a:endParaRPr lang="en-CA" dirty="0"/>
          </a:p>
          <a:p>
            <a:r>
              <a:rPr lang="en-US" dirty="0"/>
              <a:t>3</a:t>
            </a:r>
            <a:r>
              <a:rPr lang="en-US" baseline="30000" dirty="0"/>
              <a:t>rd</a:t>
            </a:r>
            <a:r>
              <a:rPr lang="en-US" dirty="0"/>
              <a:t> Person </a:t>
            </a:r>
            <a:r>
              <a:rPr lang="en-US" dirty="0" smtClean="0"/>
              <a:t>Objective </a:t>
            </a:r>
            <a:r>
              <a:rPr lang="mr-IN" dirty="0" smtClean="0"/>
              <a:t>–</a:t>
            </a:r>
            <a:r>
              <a:rPr lang="en-US" dirty="0" smtClean="0"/>
              <a:t> Rare in fiction, common in journalism</a:t>
            </a:r>
            <a:endParaRPr lang="en-CA" dirty="0"/>
          </a:p>
          <a:p>
            <a:r>
              <a:rPr lang="en-US" dirty="0"/>
              <a:t>3</a:t>
            </a:r>
            <a:r>
              <a:rPr lang="en-US" baseline="30000" dirty="0"/>
              <a:t>rd</a:t>
            </a:r>
            <a:r>
              <a:rPr lang="en-US" dirty="0"/>
              <a:t> Person </a:t>
            </a:r>
            <a:r>
              <a:rPr lang="en-US" dirty="0" smtClean="0"/>
              <a:t>Omniscient </a:t>
            </a:r>
            <a:r>
              <a:rPr lang="mr-IN" dirty="0" smtClean="0"/>
              <a:t>–</a:t>
            </a:r>
            <a:r>
              <a:rPr lang="en-US" dirty="0" smtClean="0"/>
              <a:t> </a:t>
            </a:r>
            <a:r>
              <a:rPr lang="en-US" i="1" dirty="0" smtClean="0"/>
              <a:t>Lord of the Rings</a:t>
            </a:r>
            <a:endParaRPr lang="en-CA" i="1" dirty="0"/>
          </a:p>
          <a:p>
            <a:r>
              <a:rPr lang="en-US" dirty="0"/>
              <a:t>2</a:t>
            </a:r>
            <a:r>
              <a:rPr lang="en-US" baseline="30000" dirty="0"/>
              <a:t>nd</a:t>
            </a:r>
            <a:r>
              <a:rPr lang="en-US" dirty="0"/>
              <a:t> </a:t>
            </a:r>
            <a:r>
              <a:rPr lang="en-US" dirty="0" smtClean="0"/>
              <a:t>Person </a:t>
            </a:r>
            <a:r>
              <a:rPr lang="mr-IN" dirty="0" smtClean="0"/>
              <a:t>–</a:t>
            </a:r>
            <a:r>
              <a:rPr lang="en-US" dirty="0" smtClean="0"/>
              <a:t> </a:t>
            </a:r>
            <a:r>
              <a:rPr lang="en-US" i="1" dirty="0" smtClean="0"/>
              <a:t>Stolen</a:t>
            </a:r>
            <a:r>
              <a:rPr lang="en-US" dirty="0" smtClean="0"/>
              <a:t> by Lucy Christopher</a:t>
            </a:r>
            <a:endParaRPr lang="en-CA" dirty="0"/>
          </a:p>
        </p:txBody>
      </p:sp>
    </p:spTree>
    <p:extLst>
      <p:ext uri="{BB962C8B-B14F-4D97-AF65-F5344CB8AC3E}">
        <p14:creationId xmlns:p14="http://schemas.microsoft.com/office/powerpoint/2010/main" val="17023274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fontScale="92500" lnSpcReduction="10000"/>
          </a:bodyPr>
          <a:lstStyle/>
          <a:p>
            <a:r>
              <a:rPr lang="en-US" dirty="0"/>
              <a:t>1</a:t>
            </a:r>
            <a:r>
              <a:rPr lang="en-US" baseline="30000" dirty="0"/>
              <a:t>st</a:t>
            </a:r>
            <a:r>
              <a:rPr lang="en-US" dirty="0"/>
              <a:t> Person </a:t>
            </a:r>
            <a:r>
              <a:rPr lang="en-US" dirty="0" smtClean="0"/>
              <a:t>Subjective </a:t>
            </a:r>
            <a:r>
              <a:rPr lang="mr-IN" dirty="0" smtClean="0"/>
              <a:t>–</a:t>
            </a:r>
            <a:r>
              <a:rPr lang="en-US" dirty="0" smtClean="0"/>
              <a:t> ex. </a:t>
            </a:r>
            <a:r>
              <a:rPr lang="en-US" i="1" dirty="0" smtClean="0"/>
              <a:t>Zero Repeat Forever, The Hunger Games</a:t>
            </a:r>
          </a:p>
          <a:p>
            <a:pPr lvl="1"/>
            <a:r>
              <a:rPr lang="en-US" dirty="0" smtClean="0"/>
              <a:t>Pronouns “I” and “me” are used by the narrator. </a:t>
            </a:r>
          </a:p>
          <a:p>
            <a:pPr lvl="1"/>
            <a:r>
              <a:rPr lang="en-US" dirty="0" smtClean="0"/>
              <a:t>The narrator is close to the action, often only knowing what the reader knows</a:t>
            </a:r>
          </a:p>
          <a:p>
            <a:pPr lvl="1"/>
            <a:r>
              <a:rPr lang="en-US" dirty="0" smtClean="0"/>
              <a:t>The narrator is usually a protagonist</a:t>
            </a:r>
          </a:p>
          <a:p>
            <a:pPr lvl="1"/>
            <a:r>
              <a:rPr lang="en-US" dirty="0" smtClean="0"/>
              <a:t>This POV gives a sense of immediacy. </a:t>
            </a:r>
          </a:p>
          <a:p>
            <a:pPr lvl="1"/>
            <a:r>
              <a:rPr lang="en-US" dirty="0" smtClean="0"/>
              <a:t>It is popular in literary and YA.</a:t>
            </a:r>
          </a:p>
          <a:p>
            <a:pPr lvl="1"/>
            <a:r>
              <a:rPr lang="en-US" dirty="0" smtClean="0"/>
              <a:t>Often in present tense (especially YA)</a:t>
            </a:r>
          </a:p>
          <a:p>
            <a:pPr lvl="1"/>
            <a:r>
              <a:rPr lang="en-US" dirty="0" smtClean="0"/>
              <a:t>Often “Deep POV”</a:t>
            </a:r>
            <a:r>
              <a:rPr lang="en-US" dirty="0"/>
              <a:t>*</a:t>
            </a:r>
            <a:endParaRPr lang="en-US" sz="1100" dirty="0"/>
          </a:p>
          <a:p>
            <a:pPr marL="457200" lvl="1" indent="0">
              <a:buNone/>
            </a:pPr>
            <a:endParaRPr lang="en-CA" sz="1100" dirty="0"/>
          </a:p>
        </p:txBody>
      </p:sp>
    </p:spTree>
    <p:extLst>
      <p:ext uri="{BB962C8B-B14F-4D97-AF65-F5344CB8AC3E}">
        <p14:creationId xmlns:p14="http://schemas.microsoft.com/office/powerpoint/2010/main" val="25552154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fontScale="92500" lnSpcReduction="20000"/>
          </a:bodyPr>
          <a:lstStyle/>
          <a:p>
            <a:r>
              <a:rPr lang="en-US" dirty="0" smtClean="0"/>
              <a:t>1</a:t>
            </a:r>
            <a:r>
              <a:rPr lang="en-US" baseline="30000" dirty="0" smtClean="0"/>
              <a:t>st</a:t>
            </a:r>
            <a:r>
              <a:rPr lang="en-US" dirty="0" smtClean="0"/>
              <a:t> </a:t>
            </a:r>
            <a:r>
              <a:rPr lang="en-US" dirty="0"/>
              <a:t>Person </a:t>
            </a:r>
            <a:r>
              <a:rPr lang="en-US" dirty="0" smtClean="0"/>
              <a:t>Detached ex. </a:t>
            </a:r>
            <a:r>
              <a:rPr lang="en-US" i="1" dirty="0" smtClean="0"/>
              <a:t>Who I Was </a:t>
            </a:r>
            <a:r>
              <a:rPr lang="en-US" dirty="0" smtClean="0"/>
              <a:t>by Meg </a:t>
            </a:r>
            <a:r>
              <a:rPr lang="en-US" dirty="0" err="1" smtClean="0"/>
              <a:t>Rosoff</a:t>
            </a:r>
            <a:endParaRPr lang="en-US" i="1" dirty="0" smtClean="0"/>
          </a:p>
          <a:p>
            <a:pPr lvl="1"/>
            <a:r>
              <a:rPr lang="en-US" dirty="0" smtClean="0"/>
              <a:t>“I” and “me” are used</a:t>
            </a:r>
          </a:p>
          <a:p>
            <a:pPr lvl="1"/>
            <a:r>
              <a:rPr lang="en-US" dirty="0" smtClean="0"/>
              <a:t>Narrator is distanced by time or place *</a:t>
            </a:r>
          </a:p>
          <a:p>
            <a:pPr lvl="1"/>
            <a:r>
              <a:rPr lang="en-US" dirty="0" smtClean="0"/>
              <a:t>Narrator may or may not be the protagonist. Ex </a:t>
            </a:r>
            <a:r>
              <a:rPr lang="en-US" i="1" dirty="0" smtClean="0"/>
              <a:t>The Book Thief </a:t>
            </a:r>
            <a:r>
              <a:rPr lang="en-US" dirty="0" smtClean="0"/>
              <a:t>by Markus </a:t>
            </a:r>
            <a:r>
              <a:rPr lang="en-US" dirty="0" err="1" smtClean="0"/>
              <a:t>Zuzak</a:t>
            </a:r>
            <a:r>
              <a:rPr lang="en-US" dirty="0" smtClean="0"/>
              <a:t>. </a:t>
            </a:r>
            <a:endParaRPr lang="en-US" i="1" dirty="0" smtClean="0"/>
          </a:p>
          <a:p>
            <a:pPr lvl="1"/>
            <a:r>
              <a:rPr lang="en-US" dirty="0" smtClean="0"/>
              <a:t>Narrator may appear to know how the story comes out *</a:t>
            </a:r>
          </a:p>
          <a:p>
            <a:pPr lvl="1"/>
            <a:r>
              <a:rPr lang="en-US" dirty="0" smtClean="0"/>
              <a:t>Past tense is often used. </a:t>
            </a:r>
          </a:p>
          <a:p>
            <a:pPr lvl="1"/>
            <a:r>
              <a:rPr lang="en-US" dirty="0" smtClean="0"/>
              <a:t>Popular in literary, autobiographical fiction, historical fiction, genre fiction</a:t>
            </a:r>
            <a:endParaRPr lang="en-CA" sz="1000" dirty="0"/>
          </a:p>
        </p:txBody>
      </p:sp>
    </p:spTree>
    <p:extLst>
      <p:ext uri="{BB962C8B-B14F-4D97-AF65-F5344CB8AC3E}">
        <p14:creationId xmlns:p14="http://schemas.microsoft.com/office/powerpoint/2010/main" val="76830854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fontScale="92500" lnSpcReduction="10000"/>
          </a:bodyPr>
          <a:lstStyle/>
          <a:p>
            <a:r>
              <a:rPr lang="en-US" dirty="0" smtClean="0"/>
              <a:t>3</a:t>
            </a:r>
            <a:r>
              <a:rPr lang="en-US" baseline="30000" dirty="0" smtClean="0"/>
              <a:t>rd</a:t>
            </a:r>
            <a:r>
              <a:rPr lang="en-US" dirty="0" smtClean="0"/>
              <a:t> </a:t>
            </a:r>
            <a:r>
              <a:rPr lang="en-US" dirty="0"/>
              <a:t>Person </a:t>
            </a:r>
            <a:r>
              <a:rPr lang="en-US" dirty="0" smtClean="0"/>
              <a:t>Limited </a:t>
            </a:r>
            <a:r>
              <a:rPr lang="mr-IN" dirty="0" smtClean="0"/>
              <a:t>–</a:t>
            </a:r>
            <a:r>
              <a:rPr lang="en-US" dirty="0" smtClean="0"/>
              <a:t> </a:t>
            </a:r>
            <a:r>
              <a:rPr lang="en-US" i="1" dirty="0" smtClean="0"/>
              <a:t>Harry Potter </a:t>
            </a:r>
            <a:r>
              <a:rPr lang="en-US" dirty="0" smtClean="0"/>
              <a:t>(with some exceptions)</a:t>
            </a:r>
          </a:p>
          <a:p>
            <a:pPr marL="857250" lvl="1" indent="-457200"/>
            <a:r>
              <a:rPr lang="en-CA" dirty="0" smtClean="0"/>
              <a:t>Pronouns he, she, they etc. are used. </a:t>
            </a:r>
          </a:p>
          <a:p>
            <a:pPr marL="857250" lvl="1" indent="-457200"/>
            <a:r>
              <a:rPr lang="en-CA" dirty="0" smtClean="0"/>
              <a:t>Only the inner world/viewpoint of one or limited characters are known</a:t>
            </a:r>
          </a:p>
          <a:p>
            <a:pPr marL="857250" lvl="1" indent="-457200"/>
            <a:r>
              <a:rPr lang="en-CA" dirty="0" smtClean="0"/>
              <a:t>Often past tense</a:t>
            </a:r>
          </a:p>
          <a:p>
            <a:pPr marL="857250" lvl="1" indent="-457200"/>
            <a:r>
              <a:rPr lang="en-CA" dirty="0" smtClean="0"/>
              <a:t>No sense that the narrator knows the outcome</a:t>
            </a:r>
          </a:p>
          <a:p>
            <a:pPr marL="857250" lvl="1" indent="-457200"/>
            <a:r>
              <a:rPr lang="en-CA" dirty="0" smtClean="0"/>
              <a:t>Popular in middle grade, YA, genre</a:t>
            </a:r>
          </a:p>
          <a:p>
            <a:pPr marL="857250" lvl="1" indent="-457200"/>
            <a:r>
              <a:rPr lang="en-CA" dirty="0" smtClean="0"/>
              <a:t>Can be quite subjective </a:t>
            </a:r>
            <a:r>
              <a:rPr lang="mr-IN" dirty="0" smtClean="0"/>
              <a:t>–</a:t>
            </a:r>
            <a:r>
              <a:rPr lang="en-CA" dirty="0" smtClean="0"/>
              <a:t> very close to the protagonist’s POV “Deep POV”</a:t>
            </a:r>
            <a:endParaRPr lang="en-CA" dirty="0"/>
          </a:p>
        </p:txBody>
      </p:sp>
    </p:spTree>
    <p:extLst>
      <p:ext uri="{BB962C8B-B14F-4D97-AF65-F5344CB8AC3E}">
        <p14:creationId xmlns:p14="http://schemas.microsoft.com/office/powerpoint/2010/main" val="31985929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a:bodyPr>
          <a:lstStyle/>
          <a:p>
            <a:r>
              <a:rPr lang="en-US" dirty="0" smtClean="0"/>
              <a:t>3</a:t>
            </a:r>
            <a:r>
              <a:rPr lang="en-US" baseline="30000" dirty="0" smtClean="0"/>
              <a:t>rd</a:t>
            </a:r>
            <a:r>
              <a:rPr lang="en-US" dirty="0" smtClean="0"/>
              <a:t> </a:t>
            </a:r>
            <a:r>
              <a:rPr lang="en-US" dirty="0"/>
              <a:t>Person </a:t>
            </a:r>
            <a:r>
              <a:rPr lang="en-US" dirty="0" smtClean="0"/>
              <a:t>Objective </a:t>
            </a:r>
            <a:r>
              <a:rPr lang="mr-IN" dirty="0" smtClean="0"/>
              <a:t>–</a:t>
            </a:r>
            <a:r>
              <a:rPr lang="en-US" dirty="0" smtClean="0"/>
              <a:t> Rare in fiction, common in journalism</a:t>
            </a:r>
          </a:p>
          <a:p>
            <a:pPr lvl="1"/>
            <a:r>
              <a:rPr lang="en-AU" dirty="0"/>
              <a:t>the </a:t>
            </a:r>
            <a:r>
              <a:rPr lang="en-AU" dirty="0" smtClean="0"/>
              <a:t>narrator </a:t>
            </a:r>
            <a:r>
              <a:rPr lang="en-AU" dirty="0"/>
              <a:t>tells what happens without stating more than can be inferred from the story's action and dialogue. </a:t>
            </a:r>
            <a:endParaRPr lang="en-AU" dirty="0" smtClean="0"/>
          </a:p>
          <a:p>
            <a:pPr lvl="1"/>
            <a:r>
              <a:rPr lang="en-AU" dirty="0" smtClean="0"/>
              <a:t>The </a:t>
            </a:r>
            <a:r>
              <a:rPr lang="en-AU" dirty="0"/>
              <a:t>narrator never discloses anything about what the characters think or </a:t>
            </a:r>
            <a:r>
              <a:rPr lang="en-AU" dirty="0" smtClean="0"/>
              <a:t>feel</a:t>
            </a:r>
          </a:p>
          <a:p>
            <a:pPr lvl="1"/>
            <a:r>
              <a:rPr lang="en-AU" dirty="0" smtClean="0"/>
              <a:t>Little reference to past events</a:t>
            </a:r>
          </a:p>
          <a:p>
            <a:pPr lvl="1"/>
            <a:r>
              <a:rPr lang="en-AU" dirty="0" smtClean="0"/>
              <a:t>Can come off as emotionless and cold</a:t>
            </a:r>
          </a:p>
        </p:txBody>
      </p:sp>
    </p:spTree>
    <p:extLst>
      <p:ext uri="{BB962C8B-B14F-4D97-AF65-F5344CB8AC3E}">
        <p14:creationId xmlns:p14="http://schemas.microsoft.com/office/powerpoint/2010/main" val="107381387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lnSpcReduction="10000"/>
          </a:bodyPr>
          <a:lstStyle/>
          <a:p>
            <a:r>
              <a:rPr lang="en-US" dirty="0" smtClean="0"/>
              <a:t>3</a:t>
            </a:r>
            <a:r>
              <a:rPr lang="en-US" baseline="30000" dirty="0" smtClean="0"/>
              <a:t>rd</a:t>
            </a:r>
            <a:r>
              <a:rPr lang="en-US" dirty="0" smtClean="0"/>
              <a:t> </a:t>
            </a:r>
            <a:r>
              <a:rPr lang="en-US" dirty="0"/>
              <a:t>Person </a:t>
            </a:r>
            <a:r>
              <a:rPr lang="en-US" dirty="0" smtClean="0"/>
              <a:t>Omniscient </a:t>
            </a:r>
            <a:r>
              <a:rPr lang="mr-IN" dirty="0" smtClean="0"/>
              <a:t>–</a:t>
            </a:r>
            <a:r>
              <a:rPr lang="en-US" dirty="0" smtClean="0"/>
              <a:t> </a:t>
            </a:r>
            <a:r>
              <a:rPr lang="en-US" i="1" dirty="0" smtClean="0"/>
              <a:t>Lord of the Rings</a:t>
            </a:r>
            <a:endParaRPr lang="en-CA" i="1" dirty="0"/>
          </a:p>
          <a:p>
            <a:pPr lvl="1"/>
            <a:r>
              <a:rPr lang="en-AU" dirty="0" smtClean="0"/>
              <a:t>Narrator knows </a:t>
            </a:r>
            <a:r>
              <a:rPr lang="en-AU" dirty="0"/>
              <a:t>everything that is </a:t>
            </a:r>
            <a:r>
              <a:rPr lang="en-AU" dirty="0" smtClean="0"/>
              <a:t>happening </a:t>
            </a:r>
          </a:p>
          <a:p>
            <a:pPr lvl="1"/>
            <a:r>
              <a:rPr lang="en-AU" dirty="0" smtClean="0"/>
              <a:t>All </a:t>
            </a:r>
            <a:r>
              <a:rPr lang="en-AU" dirty="0"/>
              <a:t>points of </a:t>
            </a:r>
            <a:r>
              <a:rPr lang="en-AU" dirty="0" smtClean="0"/>
              <a:t>view covered. </a:t>
            </a:r>
          </a:p>
          <a:p>
            <a:pPr lvl="1"/>
            <a:r>
              <a:rPr lang="en-AU" dirty="0" smtClean="0"/>
              <a:t>Difficult to create tension because the reader knows too much</a:t>
            </a:r>
          </a:p>
          <a:p>
            <a:pPr lvl="1"/>
            <a:r>
              <a:rPr lang="en-AU" dirty="0" smtClean="0"/>
              <a:t>Sometimes difficult to follow</a:t>
            </a:r>
            <a:endParaRPr lang="en-CA" dirty="0" smtClean="0"/>
          </a:p>
          <a:p>
            <a:pPr lvl="1"/>
            <a:r>
              <a:rPr lang="en-CA" dirty="0" smtClean="0"/>
              <a:t>Popular in high fantasy</a:t>
            </a:r>
          </a:p>
          <a:p>
            <a:pPr lvl="1"/>
            <a:r>
              <a:rPr lang="en-CA" dirty="0" smtClean="0"/>
              <a:t>often past tense</a:t>
            </a:r>
          </a:p>
          <a:p>
            <a:pPr lvl="1"/>
            <a:r>
              <a:rPr lang="en-CA" dirty="0" smtClean="0"/>
              <a:t>BE CAREFUL OF “HEAD HOPPING” *</a:t>
            </a:r>
            <a:endParaRPr lang="en-AU" sz="1100" dirty="0" smtClean="0"/>
          </a:p>
        </p:txBody>
      </p:sp>
    </p:spTree>
    <p:extLst>
      <p:ext uri="{BB962C8B-B14F-4D97-AF65-F5344CB8AC3E}">
        <p14:creationId xmlns:p14="http://schemas.microsoft.com/office/powerpoint/2010/main" val="9406047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 </a:t>
            </a:r>
            <a:r>
              <a:rPr lang="mr-IN" dirty="0"/>
              <a:t>–</a:t>
            </a:r>
            <a:r>
              <a:rPr lang="en-US" dirty="0"/>
              <a:t> What you need to know</a:t>
            </a:r>
          </a:p>
        </p:txBody>
      </p:sp>
      <p:sp>
        <p:nvSpPr>
          <p:cNvPr id="3" name="Content Placeholder 2"/>
          <p:cNvSpPr>
            <a:spLocks noGrp="1"/>
          </p:cNvSpPr>
          <p:nvPr>
            <p:ph idx="1"/>
          </p:nvPr>
        </p:nvSpPr>
        <p:spPr/>
        <p:txBody>
          <a:bodyPr>
            <a:normAutofit fontScale="92500"/>
          </a:bodyPr>
          <a:lstStyle/>
          <a:p>
            <a:r>
              <a:rPr lang="en-US" dirty="0" smtClean="0"/>
              <a:t>2</a:t>
            </a:r>
            <a:r>
              <a:rPr lang="en-US" baseline="30000" dirty="0" smtClean="0"/>
              <a:t>nd</a:t>
            </a:r>
            <a:r>
              <a:rPr lang="en-US" dirty="0" smtClean="0"/>
              <a:t> Person </a:t>
            </a:r>
            <a:r>
              <a:rPr lang="mr-IN" dirty="0" smtClean="0"/>
              <a:t>–</a:t>
            </a:r>
            <a:r>
              <a:rPr lang="en-US" dirty="0" smtClean="0"/>
              <a:t> </a:t>
            </a:r>
            <a:r>
              <a:rPr lang="en-US" i="1" dirty="0" smtClean="0"/>
              <a:t>Stolen</a:t>
            </a:r>
            <a:r>
              <a:rPr lang="en-US" dirty="0" smtClean="0"/>
              <a:t> by Lucy Christopher</a:t>
            </a:r>
          </a:p>
          <a:p>
            <a:pPr lvl="1"/>
            <a:r>
              <a:rPr lang="en-US" dirty="0" smtClean="0"/>
              <a:t>Pronoun “you” is used. </a:t>
            </a:r>
          </a:p>
          <a:p>
            <a:pPr lvl="1"/>
            <a:r>
              <a:rPr lang="en-US" dirty="0" smtClean="0"/>
              <a:t>Can be one character speaking to another (</a:t>
            </a:r>
            <a:r>
              <a:rPr lang="en-US" i="1" dirty="0" smtClean="0"/>
              <a:t>Stolen</a:t>
            </a:r>
            <a:r>
              <a:rPr lang="en-US" dirty="0" smtClean="0"/>
              <a:t>)</a:t>
            </a:r>
          </a:p>
          <a:p>
            <a:pPr lvl="1"/>
            <a:r>
              <a:rPr lang="en-US" dirty="0" smtClean="0"/>
              <a:t>Can be  a narrator speaking to a character (</a:t>
            </a:r>
            <a:r>
              <a:rPr lang="en-US" i="1" dirty="0" smtClean="0"/>
              <a:t>You</a:t>
            </a:r>
            <a:r>
              <a:rPr lang="en-US" dirty="0" smtClean="0"/>
              <a:t> by Charles Benoit)</a:t>
            </a:r>
          </a:p>
          <a:p>
            <a:pPr lvl="1"/>
            <a:r>
              <a:rPr lang="en-US" dirty="0" smtClean="0"/>
              <a:t>Slightly experimental tone*</a:t>
            </a:r>
          </a:p>
          <a:p>
            <a:pPr lvl="1"/>
            <a:r>
              <a:rPr lang="en-US" dirty="0" smtClean="0"/>
              <a:t>Can be either present or past tense</a:t>
            </a:r>
          </a:p>
          <a:p>
            <a:pPr lvl="1"/>
            <a:r>
              <a:rPr lang="en-US" dirty="0" smtClean="0"/>
              <a:t>M</a:t>
            </a:r>
            <a:r>
              <a:rPr lang="en-CA" dirty="0" smtClean="0"/>
              <a:t>ore common in picture books, rhymes for children</a:t>
            </a:r>
          </a:p>
          <a:p>
            <a:pPr lvl="1"/>
            <a:r>
              <a:rPr lang="en-CA" dirty="0" smtClean="0"/>
              <a:t>Seen in short fiction</a:t>
            </a:r>
          </a:p>
          <a:p>
            <a:pPr marL="457200" lvl="1" indent="0">
              <a:buNone/>
            </a:pPr>
            <a:endParaRPr lang="en-CA" dirty="0"/>
          </a:p>
        </p:txBody>
      </p:sp>
    </p:spTree>
    <p:extLst>
      <p:ext uri="{BB962C8B-B14F-4D97-AF65-F5344CB8AC3E}">
        <p14:creationId xmlns:p14="http://schemas.microsoft.com/office/powerpoint/2010/main" val="84221496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Case </a:t>
            </a:r>
            <a:r>
              <a:rPr lang="mr-IN" dirty="0" smtClean="0"/>
              <a:t>–</a:t>
            </a:r>
            <a:r>
              <a:rPr lang="en-US" dirty="0" smtClean="0"/>
              <a:t> Multi POV</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More than one character’s POV </a:t>
            </a:r>
          </a:p>
          <a:p>
            <a:pPr lvl="1"/>
            <a:r>
              <a:rPr lang="en-US" dirty="0" smtClean="0"/>
              <a:t>Quite common in YA (</a:t>
            </a:r>
            <a:r>
              <a:rPr lang="en-US" i="1" dirty="0" smtClean="0"/>
              <a:t>Zero Repeat Forever</a:t>
            </a:r>
            <a:r>
              <a:rPr lang="en-US" dirty="0" smtClean="0"/>
              <a:t>) and romance.</a:t>
            </a:r>
          </a:p>
          <a:p>
            <a:r>
              <a:rPr lang="en-US" dirty="0" smtClean="0"/>
              <a:t>One character writing from different times</a:t>
            </a:r>
          </a:p>
          <a:p>
            <a:pPr lvl="1"/>
            <a:r>
              <a:rPr lang="en-US" dirty="0" smtClean="0"/>
              <a:t>More common in adult literary (</a:t>
            </a:r>
            <a:r>
              <a:rPr lang="en-US" i="1" dirty="0" smtClean="0"/>
              <a:t>Cat’s Eye </a:t>
            </a:r>
            <a:r>
              <a:rPr lang="en-US" dirty="0" smtClean="0"/>
              <a:t>by Margaret Atwood)</a:t>
            </a:r>
          </a:p>
          <a:p>
            <a:r>
              <a:rPr lang="en-US" dirty="0" smtClean="0"/>
              <a:t>Several characters POV in several time periods (</a:t>
            </a:r>
            <a:r>
              <a:rPr lang="en-US" i="1" dirty="0" smtClean="0"/>
              <a:t>Holes</a:t>
            </a:r>
            <a:r>
              <a:rPr lang="en-US" dirty="0" smtClean="0"/>
              <a:t>)</a:t>
            </a:r>
          </a:p>
          <a:p>
            <a:r>
              <a:rPr lang="en-US" dirty="0" smtClean="0"/>
              <a:t>Can be a mix of narrative POVs and/or tense (</a:t>
            </a:r>
            <a:r>
              <a:rPr lang="en-US" i="1" dirty="0" smtClean="0"/>
              <a:t>Hold Me Closer Necromancer </a:t>
            </a:r>
            <a:r>
              <a:rPr lang="en-US" dirty="0" smtClean="0"/>
              <a:t>by </a:t>
            </a:r>
            <a:r>
              <a:rPr lang="en-US" dirty="0" err="1" smtClean="0"/>
              <a:t>Lish</a:t>
            </a:r>
            <a:r>
              <a:rPr lang="en-US" dirty="0" smtClean="0"/>
              <a:t> McBride) </a:t>
            </a:r>
            <a:endParaRPr lang="en-US" dirty="0"/>
          </a:p>
        </p:txBody>
      </p:sp>
    </p:spTree>
    <p:extLst>
      <p:ext uri="{BB962C8B-B14F-4D97-AF65-F5344CB8AC3E}">
        <p14:creationId xmlns:p14="http://schemas.microsoft.com/office/powerpoint/2010/main" val="27118206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Write in Multi POV?</a:t>
            </a:r>
            <a:endParaRPr lang="en-US" dirty="0"/>
          </a:p>
        </p:txBody>
      </p:sp>
      <p:sp>
        <p:nvSpPr>
          <p:cNvPr id="3" name="Content Placeholder 2"/>
          <p:cNvSpPr>
            <a:spLocks noGrp="1"/>
          </p:cNvSpPr>
          <p:nvPr>
            <p:ph idx="1"/>
          </p:nvPr>
        </p:nvSpPr>
        <p:spPr/>
        <p:txBody>
          <a:bodyPr>
            <a:normAutofit/>
          </a:bodyPr>
          <a:lstStyle/>
          <a:p>
            <a:r>
              <a:rPr lang="en-US" dirty="0" smtClean="0"/>
              <a:t>Two </a:t>
            </a:r>
            <a:r>
              <a:rPr lang="en-US" dirty="0"/>
              <a:t>or more </a:t>
            </a:r>
            <a:r>
              <a:rPr lang="en-US" dirty="0" smtClean="0"/>
              <a:t>protagonists each with their connection to the main plot or their own plot</a:t>
            </a:r>
          </a:p>
          <a:p>
            <a:r>
              <a:rPr lang="en-US" dirty="0" smtClean="0"/>
              <a:t>Important </a:t>
            </a:r>
            <a:r>
              <a:rPr lang="en-US" dirty="0"/>
              <a:t>subplots separate from the protagonist(s</a:t>
            </a:r>
            <a:r>
              <a:rPr lang="en-US" dirty="0" smtClean="0"/>
              <a:t>)</a:t>
            </a:r>
          </a:p>
          <a:p>
            <a:r>
              <a:rPr lang="en-US" dirty="0" smtClean="0"/>
              <a:t>Monogamous or polygamous romance</a:t>
            </a:r>
          </a:p>
          <a:p>
            <a:r>
              <a:rPr lang="en-US" dirty="0" smtClean="0"/>
              <a:t>Antagonist has their own storyline</a:t>
            </a:r>
          </a:p>
          <a:p>
            <a:r>
              <a:rPr lang="en-US" dirty="0" smtClean="0"/>
              <a:t>Two or more timelines</a:t>
            </a:r>
          </a:p>
          <a:p>
            <a:r>
              <a:rPr lang="en-US" dirty="0" smtClean="0"/>
              <a:t>Loosely connected stories/experimental</a:t>
            </a:r>
          </a:p>
          <a:p>
            <a:endParaRPr lang="en-US" dirty="0"/>
          </a:p>
        </p:txBody>
      </p:sp>
    </p:spTree>
    <p:extLst>
      <p:ext uri="{BB962C8B-B14F-4D97-AF65-F5344CB8AC3E}">
        <p14:creationId xmlns:p14="http://schemas.microsoft.com/office/powerpoint/2010/main" val="1112640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Write in Multi POV?</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Two </a:t>
            </a:r>
            <a:r>
              <a:rPr lang="en-US" dirty="0"/>
              <a:t>or more </a:t>
            </a:r>
            <a:r>
              <a:rPr lang="en-US" dirty="0" smtClean="0"/>
              <a:t>protagonists each with their own main plot or equally involved in the main plot</a:t>
            </a:r>
          </a:p>
          <a:p>
            <a:pPr lvl="1"/>
            <a:r>
              <a:rPr lang="en-US" dirty="0" smtClean="0"/>
              <a:t>More or less equal time</a:t>
            </a:r>
          </a:p>
          <a:p>
            <a:pPr lvl="1"/>
            <a:r>
              <a:rPr lang="en-US" dirty="0" smtClean="0"/>
              <a:t>Often chapter by chapter</a:t>
            </a:r>
          </a:p>
          <a:p>
            <a:pPr lvl="1"/>
            <a:r>
              <a:rPr lang="en-US" dirty="0" smtClean="0"/>
              <a:t>Can be two POVs in one scene </a:t>
            </a:r>
            <a:r>
              <a:rPr lang="mr-IN" dirty="0" smtClean="0"/>
              <a:t>–</a:t>
            </a:r>
            <a:r>
              <a:rPr lang="en-US" dirty="0" smtClean="0"/>
              <a:t> broken by chapters or editorial breaks *</a:t>
            </a:r>
          </a:p>
          <a:p>
            <a:pPr lvl="1"/>
            <a:r>
              <a:rPr lang="en-US" dirty="0" smtClean="0"/>
              <a:t>Separate, possibly related conflicts</a:t>
            </a:r>
          </a:p>
          <a:p>
            <a:pPr lvl="1"/>
            <a:r>
              <a:rPr lang="en-US" dirty="0" smtClean="0"/>
              <a:t>Works well in YA romance</a:t>
            </a:r>
          </a:p>
          <a:p>
            <a:pPr lvl="1"/>
            <a:r>
              <a:rPr lang="en-US" dirty="0" smtClean="0"/>
              <a:t>Characters may be related or intersect or not</a:t>
            </a:r>
          </a:p>
          <a:p>
            <a:r>
              <a:rPr lang="en-US" dirty="0" smtClean="0"/>
              <a:t>To read: </a:t>
            </a:r>
            <a:r>
              <a:rPr lang="en-US" i="1" dirty="0" smtClean="0"/>
              <a:t>Zero Repeat Forever </a:t>
            </a:r>
            <a:r>
              <a:rPr lang="en-US" dirty="0" smtClean="0"/>
              <a:t>by G.S. Prendergast, </a:t>
            </a:r>
            <a:r>
              <a:rPr lang="en-US" i="1" dirty="0" smtClean="0"/>
              <a:t>Across the Universe </a:t>
            </a:r>
            <a:r>
              <a:rPr lang="en-US" dirty="0" smtClean="0"/>
              <a:t>by Beth </a:t>
            </a:r>
            <a:r>
              <a:rPr lang="en-US" dirty="0" err="1" smtClean="0"/>
              <a:t>Revis</a:t>
            </a:r>
            <a:endParaRPr lang="en-CA" dirty="0"/>
          </a:p>
          <a:p>
            <a:endParaRPr lang="en-US" dirty="0"/>
          </a:p>
        </p:txBody>
      </p:sp>
    </p:spTree>
    <p:extLst>
      <p:ext uri="{BB962C8B-B14F-4D97-AF65-F5344CB8AC3E}">
        <p14:creationId xmlns:p14="http://schemas.microsoft.com/office/powerpoint/2010/main" val="358801608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Write in Multi POV?</a:t>
            </a:r>
            <a:endParaRPr lang="en-US" dirty="0"/>
          </a:p>
        </p:txBody>
      </p:sp>
      <p:sp>
        <p:nvSpPr>
          <p:cNvPr id="3" name="Content Placeholder 2"/>
          <p:cNvSpPr>
            <a:spLocks noGrp="1"/>
          </p:cNvSpPr>
          <p:nvPr>
            <p:ph idx="1"/>
          </p:nvPr>
        </p:nvSpPr>
        <p:spPr/>
        <p:txBody>
          <a:bodyPr>
            <a:normAutofit lnSpcReduction="10000"/>
          </a:bodyPr>
          <a:lstStyle/>
          <a:p>
            <a:r>
              <a:rPr lang="en-US" dirty="0" smtClean="0"/>
              <a:t>Important </a:t>
            </a:r>
            <a:r>
              <a:rPr lang="en-US" dirty="0"/>
              <a:t>subplots separate from the protagonist(s</a:t>
            </a:r>
            <a:r>
              <a:rPr lang="en-US" dirty="0" smtClean="0"/>
              <a:t>)</a:t>
            </a:r>
          </a:p>
          <a:p>
            <a:pPr lvl="1"/>
            <a:r>
              <a:rPr lang="en-US" dirty="0" smtClean="0"/>
              <a:t>Minor or supporting characters</a:t>
            </a:r>
          </a:p>
          <a:p>
            <a:pPr lvl="1"/>
            <a:r>
              <a:rPr lang="en-US" dirty="0" smtClean="0"/>
              <a:t>Consistent throughout book, or bookend/opening chapters. </a:t>
            </a:r>
          </a:p>
          <a:p>
            <a:pPr lvl="1"/>
            <a:r>
              <a:rPr lang="en-US" dirty="0" smtClean="0"/>
              <a:t>Integrated into overall style of book</a:t>
            </a:r>
          </a:p>
          <a:p>
            <a:pPr lvl="1"/>
            <a:r>
              <a:rPr lang="en-US" dirty="0" smtClean="0"/>
              <a:t>Seen in “epic” books like </a:t>
            </a:r>
            <a:r>
              <a:rPr lang="en-US" i="1" dirty="0" smtClean="0"/>
              <a:t>Game of Thrones</a:t>
            </a:r>
          </a:p>
          <a:p>
            <a:pPr lvl="1"/>
            <a:r>
              <a:rPr lang="en-US" dirty="0" smtClean="0"/>
              <a:t>Often action taking place in several locations</a:t>
            </a:r>
          </a:p>
          <a:p>
            <a:r>
              <a:rPr lang="en-US" dirty="0" smtClean="0"/>
              <a:t>To read: </a:t>
            </a:r>
            <a:r>
              <a:rPr lang="en-US" i="1" dirty="0" smtClean="0"/>
              <a:t>Unwind </a:t>
            </a:r>
            <a:r>
              <a:rPr lang="en-US" dirty="0" smtClean="0"/>
              <a:t>by Neal </a:t>
            </a:r>
            <a:r>
              <a:rPr lang="en-US" dirty="0" err="1" smtClean="0"/>
              <a:t>Shusterman</a:t>
            </a:r>
            <a:endParaRPr lang="en-CA" dirty="0"/>
          </a:p>
        </p:txBody>
      </p:sp>
    </p:spTree>
    <p:extLst>
      <p:ext uri="{BB962C8B-B14F-4D97-AF65-F5344CB8AC3E}">
        <p14:creationId xmlns:p14="http://schemas.microsoft.com/office/powerpoint/2010/main" val="371593614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Write in Multi POV?</a:t>
            </a:r>
            <a:endParaRPr lang="en-US" dirty="0"/>
          </a:p>
        </p:txBody>
      </p:sp>
      <p:sp>
        <p:nvSpPr>
          <p:cNvPr id="3" name="Content Placeholder 2"/>
          <p:cNvSpPr>
            <a:spLocks noGrp="1"/>
          </p:cNvSpPr>
          <p:nvPr>
            <p:ph idx="1"/>
          </p:nvPr>
        </p:nvSpPr>
        <p:spPr/>
        <p:txBody>
          <a:bodyPr>
            <a:normAutofit lnSpcReduction="10000"/>
          </a:bodyPr>
          <a:lstStyle/>
          <a:p>
            <a:r>
              <a:rPr lang="en-US" dirty="0" smtClean="0"/>
              <a:t>Two </a:t>
            </a:r>
            <a:r>
              <a:rPr lang="en-US" dirty="0"/>
              <a:t>or more </a:t>
            </a:r>
            <a:r>
              <a:rPr lang="en-US" dirty="0" smtClean="0"/>
              <a:t>timelines</a:t>
            </a:r>
          </a:p>
          <a:p>
            <a:pPr lvl="1"/>
            <a:r>
              <a:rPr lang="en-US" dirty="0" smtClean="0"/>
              <a:t>Stories may or may not intersect in time</a:t>
            </a:r>
          </a:p>
          <a:p>
            <a:pPr lvl="1"/>
            <a:r>
              <a:rPr lang="en-US" dirty="0" smtClean="0"/>
              <a:t>Non-linear narrative</a:t>
            </a:r>
          </a:p>
          <a:p>
            <a:pPr lvl="1"/>
            <a:r>
              <a:rPr lang="en-US" dirty="0" smtClean="0"/>
              <a:t>May be thematically  or narratively related</a:t>
            </a:r>
          </a:p>
          <a:p>
            <a:pPr lvl="1"/>
            <a:r>
              <a:rPr lang="en-CA" dirty="0" smtClean="0"/>
              <a:t>may only be one narrator but in different times (</a:t>
            </a:r>
            <a:r>
              <a:rPr lang="en-CA" dirty="0" err="1" smtClean="0"/>
              <a:t>ie</a:t>
            </a:r>
            <a:r>
              <a:rPr lang="en-CA" dirty="0" smtClean="0"/>
              <a:t>. Child and adult)</a:t>
            </a:r>
          </a:p>
          <a:p>
            <a:pPr lvl="1"/>
            <a:r>
              <a:rPr lang="en-CA" dirty="0" smtClean="0"/>
              <a:t>Often found in literary/historical fiction</a:t>
            </a:r>
          </a:p>
          <a:p>
            <a:r>
              <a:rPr lang="en-CA" dirty="0" smtClean="0"/>
              <a:t>To read: </a:t>
            </a:r>
            <a:r>
              <a:rPr lang="en-CA" i="1" dirty="0" smtClean="0"/>
              <a:t>Holes</a:t>
            </a:r>
            <a:r>
              <a:rPr lang="en-CA" dirty="0" smtClean="0"/>
              <a:t> by Louis </a:t>
            </a:r>
            <a:r>
              <a:rPr lang="en-CA" dirty="0" err="1" smtClean="0"/>
              <a:t>Sachar</a:t>
            </a:r>
            <a:r>
              <a:rPr lang="en-CA" dirty="0" smtClean="0"/>
              <a:t>, </a:t>
            </a:r>
            <a:r>
              <a:rPr lang="en-CA" i="1" dirty="0" smtClean="0"/>
              <a:t>Cat’s Eye </a:t>
            </a:r>
            <a:r>
              <a:rPr lang="en-CA" dirty="0" smtClean="0"/>
              <a:t>by Margaret Atwood. </a:t>
            </a:r>
            <a:endParaRPr lang="en-US" dirty="0"/>
          </a:p>
        </p:txBody>
      </p:sp>
    </p:spTree>
    <p:extLst>
      <p:ext uri="{BB962C8B-B14F-4D97-AF65-F5344CB8AC3E}">
        <p14:creationId xmlns:p14="http://schemas.microsoft.com/office/powerpoint/2010/main" val="361231137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How Do You Choose Tense and POV?</a:t>
            </a:r>
            <a:endParaRPr lang="en-US" dirty="0"/>
          </a:p>
        </p:txBody>
      </p:sp>
      <p:sp>
        <p:nvSpPr>
          <p:cNvPr id="3" name="Content Placeholder 2"/>
          <p:cNvSpPr>
            <a:spLocks noGrp="1"/>
          </p:cNvSpPr>
          <p:nvPr>
            <p:ph idx="1"/>
          </p:nvPr>
        </p:nvSpPr>
        <p:spPr>
          <a:xfrm>
            <a:off x="457200" y="914400"/>
            <a:ext cx="8229600" cy="4525963"/>
          </a:xfrm>
        </p:spPr>
        <p:txBody>
          <a:bodyPr>
            <a:normAutofit fontScale="62500" lnSpcReduction="20000"/>
          </a:bodyPr>
          <a:lstStyle/>
          <a:p>
            <a:r>
              <a:rPr lang="en-US" dirty="0" smtClean="0"/>
              <a:t>Think about what you want to reader to know and when</a:t>
            </a:r>
          </a:p>
          <a:p>
            <a:r>
              <a:rPr lang="en-US" dirty="0" smtClean="0"/>
              <a:t>How much do your characters know?</a:t>
            </a:r>
          </a:p>
          <a:p>
            <a:r>
              <a:rPr lang="en-US" dirty="0" smtClean="0"/>
              <a:t>Do you have more than one protagonist?</a:t>
            </a:r>
          </a:p>
          <a:p>
            <a:r>
              <a:rPr lang="en-US" dirty="0" smtClean="0"/>
              <a:t>Is culturally specific dialect important to your story-telling?</a:t>
            </a:r>
          </a:p>
          <a:p>
            <a:r>
              <a:rPr lang="en-US" dirty="0" smtClean="0"/>
              <a:t>Who is your target reader? How sophisticated are they?</a:t>
            </a:r>
          </a:p>
          <a:p>
            <a:r>
              <a:rPr lang="en-US" dirty="0" smtClean="0"/>
              <a:t>Does the POV/tense match the mood, setting etc.? (</a:t>
            </a:r>
            <a:r>
              <a:rPr lang="en-US" dirty="0" err="1" smtClean="0"/>
              <a:t>ie</a:t>
            </a:r>
            <a:r>
              <a:rPr lang="en-US" dirty="0" smtClean="0"/>
              <a:t>. Historical novels tend to use a formal past tense, 3</a:t>
            </a:r>
            <a:r>
              <a:rPr lang="en-US" baseline="30000" dirty="0" smtClean="0"/>
              <a:t>rd</a:t>
            </a:r>
            <a:r>
              <a:rPr lang="en-US" dirty="0" smtClean="0"/>
              <a:t> person whereas YA might use 1</a:t>
            </a:r>
            <a:r>
              <a:rPr lang="en-US" baseline="30000" dirty="0" smtClean="0"/>
              <a:t>st</a:t>
            </a:r>
            <a:r>
              <a:rPr lang="en-US" dirty="0" smtClean="0"/>
              <a:t> person present tense and informal or trendy language)</a:t>
            </a:r>
          </a:p>
          <a:p>
            <a:r>
              <a:rPr lang="en-US" dirty="0" smtClean="0"/>
              <a:t>What feels natural to you? To your character?</a:t>
            </a:r>
          </a:p>
          <a:p>
            <a:r>
              <a:rPr lang="en-US" dirty="0" smtClean="0"/>
              <a:t>How personal/emotional is your story?</a:t>
            </a:r>
          </a:p>
          <a:p>
            <a:r>
              <a:rPr lang="en-US" dirty="0" smtClean="0"/>
              <a:t>How much backstory is there and how important is it? Would the characters know this backstory?</a:t>
            </a:r>
          </a:p>
          <a:p>
            <a:r>
              <a:rPr lang="en-US" dirty="0" smtClean="0"/>
              <a:t>Emulate a the POV and/or tense or a book you admire.</a:t>
            </a:r>
          </a:p>
          <a:p>
            <a:r>
              <a:rPr lang="en-US" dirty="0" smtClean="0"/>
              <a:t>Is the POV/tense you’ve chosen not working? Try a different one. </a:t>
            </a:r>
          </a:p>
          <a:p>
            <a:endParaRPr lang="en-US" dirty="0"/>
          </a:p>
        </p:txBody>
      </p:sp>
      <p:pic>
        <p:nvPicPr>
          <p:cNvPr id="4" name="Picture 3" descr="Screen Shot 2018-08-11 at 4.55.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5271030"/>
            <a:ext cx="5715000" cy="1041697"/>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239185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importantly:</a:t>
            </a:r>
            <a:endParaRPr lang="en-US" dirty="0"/>
          </a:p>
        </p:txBody>
      </p:sp>
      <p:sp>
        <p:nvSpPr>
          <p:cNvPr id="3" name="Content Placeholder 2"/>
          <p:cNvSpPr>
            <a:spLocks noGrp="1"/>
          </p:cNvSpPr>
          <p:nvPr>
            <p:ph idx="1"/>
          </p:nvPr>
        </p:nvSpPr>
        <p:spPr/>
        <p:txBody>
          <a:bodyPr>
            <a:normAutofit/>
          </a:bodyPr>
          <a:lstStyle/>
          <a:p>
            <a:pPr marL="0" indent="0" algn="ctr">
              <a:buNone/>
            </a:pPr>
            <a:r>
              <a:rPr lang="en-US" sz="5400" dirty="0" smtClean="0"/>
              <a:t>YOUR point of view</a:t>
            </a:r>
          </a:p>
          <a:p>
            <a:pPr marL="0" indent="0" algn="ctr">
              <a:buNone/>
            </a:pPr>
            <a:r>
              <a:rPr lang="en-US" sz="5400" dirty="0" smtClean="0"/>
              <a:t>What do you want to say?</a:t>
            </a:r>
            <a:endParaRPr lang="en-US" sz="5400" dirty="0"/>
          </a:p>
        </p:txBody>
      </p:sp>
    </p:spTree>
    <p:extLst>
      <p:ext uri="{BB962C8B-B14F-4D97-AF65-F5344CB8AC3E}">
        <p14:creationId xmlns:p14="http://schemas.microsoft.com/office/powerpoint/2010/main" val="330587911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178"/>
            <a:ext cx="8229600" cy="1143000"/>
          </a:xfrm>
        </p:spPr>
        <p:txBody>
          <a:bodyPr/>
          <a:lstStyle/>
          <a:p>
            <a:r>
              <a:rPr lang="en-US" dirty="0" smtClean="0"/>
              <a:t>Any Questions?</a:t>
            </a:r>
            <a:endParaRPr lang="en-US" dirty="0"/>
          </a:p>
        </p:txBody>
      </p:sp>
      <p:pic>
        <p:nvPicPr>
          <p:cNvPr id="4" name="Picture 3"/>
          <p:cNvPicPr>
            <a:picLocks noChangeAspect="1"/>
          </p:cNvPicPr>
          <p:nvPr/>
        </p:nvPicPr>
        <p:blipFill>
          <a:blip r:embed="rId2"/>
          <a:stretch>
            <a:fillRect/>
          </a:stretch>
        </p:blipFill>
        <p:spPr>
          <a:xfrm>
            <a:off x="996683" y="1619178"/>
            <a:ext cx="1906116" cy="2874303"/>
          </a:xfrm>
          <a:prstGeom prst="rect">
            <a:avLst/>
          </a:prstGeom>
        </p:spPr>
      </p:pic>
      <p:pic>
        <p:nvPicPr>
          <p:cNvPr id="5" name="Picture 4"/>
          <p:cNvPicPr>
            <a:picLocks noChangeAspect="1"/>
          </p:cNvPicPr>
          <p:nvPr/>
        </p:nvPicPr>
        <p:blipFill>
          <a:blip r:embed="rId3"/>
          <a:stretch>
            <a:fillRect/>
          </a:stretch>
        </p:blipFill>
        <p:spPr>
          <a:xfrm>
            <a:off x="3766399" y="1619179"/>
            <a:ext cx="1912168" cy="2874303"/>
          </a:xfrm>
          <a:prstGeom prst="rect">
            <a:avLst/>
          </a:prstGeom>
        </p:spPr>
      </p:pic>
      <p:pic>
        <p:nvPicPr>
          <p:cNvPr id="6" name="Picture 5"/>
          <p:cNvPicPr>
            <a:picLocks noChangeAspect="1"/>
          </p:cNvPicPr>
          <p:nvPr/>
        </p:nvPicPr>
        <p:blipFill>
          <a:blip r:embed="rId4"/>
          <a:stretch>
            <a:fillRect/>
          </a:stretch>
        </p:blipFill>
        <p:spPr>
          <a:xfrm>
            <a:off x="6534001" y="1583440"/>
            <a:ext cx="1770531" cy="2910042"/>
          </a:xfrm>
          <a:prstGeom prst="rect">
            <a:avLst/>
          </a:prstGeom>
        </p:spPr>
      </p:pic>
      <p:sp>
        <p:nvSpPr>
          <p:cNvPr id="8" name="TextBox 7"/>
          <p:cNvSpPr txBox="1"/>
          <p:nvPr/>
        </p:nvSpPr>
        <p:spPr>
          <a:xfrm>
            <a:off x="2902799" y="4859867"/>
            <a:ext cx="5401733" cy="1200328"/>
          </a:xfrm>
          <a:prstGeom prst="rect">
            <a:avLst/>
          </a:prstGeom>
          <a:noFill/>
        </p:spPr>
        <p:txBody>
          <a:bodyPr wrap="square" rtlCol="0">
            <a:spAutoFit/>
          </a:bodyPr>
          <a:lstStyle/>
          <a:p>
            <a:r>
              <a:rPr lang="en-US" sz="2400" dirty="0" smtClean="0">
                <a:hlinkClick r:id="rId5"/>
              </a:rPr>
              <a:t>www.gsprendergast.com</a:t>
            </a:r>
            <a:endParaRPr lang="en-US" sz="2400" dirty="0" smtClean="0"/>
          </a:p>
          <a:p>
            <a:r>
              <a:rPr lang="en-US" sz="2400" dirty="0" smtClean="0"/>
              <a:t>Twitter: @</a:t>
            </a:r>
            <a:r>
              <a:rPr lang="en-US" sz="2400" dirty="0" err="1" smtClean="0"/>
              <a:t>gabriellesarap</a:t>
            </a:r>
            <a:endParaRPr lang="en-US" sz="2400" dirty="0" smtClean="0"/>
          </a:p>
          <a:p>
            <a:r>
              <a:rPr lang="en-US" sz="2400" dirty="0" err="1" smtClean="0"/>
              <a:t>Instagram</a:t>
            </a:r>
            <a:r>
              <a:rPr lang="en-US" sz="2400" dirty="0" smtClean="0"/>
              <a:t>: @</a:t>
            </a:r>
            <a:r>
              <a:rPr lang="en-US" sz="2400" dirty="0" err="1" smtClean="0"/>
              <a:t>gsprendergast</a:t>
            </a:r>
            <a:endParaRPr lang="en-US" sz="2400" dirty="0"/>
          </a:p>
        </p:txBody>
      </p:sp>
    </p:spTree>
    <p:extLst>
      <p:ext uri="{BB962C8B-B14F-4D97-AF65-F5344CB8AC3E}">
        <p14:creationId xmlns:p14="http://schemas.microsoft.com/office/powerpoint/2010/main" val="227636661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24130</TotalTime>
  <Words>2098</Words>
  <Application>Microsoft Macintosh PowerPoint</Application>
  <PresentationFormat>On-screen Show (4:3)</PresentationFormat>
  <Paragraphs>231</Paragraphs>
  <Slides>24</Slides>
  <Notes>18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Finding the Perfect Point of View and Tense for Your Character’s Voice</vt:lpstr>
      <vt:lpstr>MOST IMPORTANT: DON’Ts</vt:lpstr>
      <vt:lpstr>Tense – What you need to know</vt:lpstr>
      <vt:lpstr>Tense – What you need to know</vt:lpstr>
      <vt:lpstr>Tense – What you need to know</vt:lpstr>
      <vt:lpstr>Tense – What you need to know</vt:lpstr>
      <vt:lpstr>Tense – What you need to know</vt:lpstr>
      <vt:lpstr>Tense Review</vt:lpstr>
      <vt:lpstr>POV – What you need to know</vt:lpstr>
      <vt:lpstr>POV – What you need to know</vt:lpstr>
      <vt:lpstr>POV – What you need to know</vt:lpstr>
      <vt:lpstr>POV – What you need to know</vt:lpstr>
      <vt:lpstr>POV – What you need to know</vt:lpstr>
      <vt:lpstr>POV – What you need to know</vt:lpstr>
      <vt:lpstr>POV – What you need to know</vt:lpstr>
      <vt:lpstr>POV – What you need to know</vt:lpstr>
      <vt:lpstr>Special Case – Multi POV</vt:lpstr>
      <vt:lpstr>Why Write in Multi POV?</vt:lpstr>
      <vt:lpstr>Why Write in Multi POV?</vt:lpstr>
      <vt:lpstr>Why Write in Multi POV?</vt:lpstr>
      <vt:lpstr>Why Write in Multi POV?</vt:lpstr>
      <vt:lpstr>How Do You Choose Tense and POV?</vt:lpstr>
      <vt:lpstr>Most importantly:</vt:lpstr>
      <vt:lpstr>Any Questions?</vt:lpstr>
    </vt:vector>
  </TitlesOfParts>
  <Company>Layton Electronics and Networking Limited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Duel and Multi-POV Novels and How to Make Them Work </dc:title>
  <dc:creator>Gabrielle Prendergast</dc:creator>
  <cp:lastModifiedBy>Gabrielle Prendergast</cp:lastModifiedBy>
  <cp:revision>126</cp:revision>
  <dcterms:created xsi:type="dcterms:W3CDTF">2017-10-16T00:30:30Z</dcterms:created>
  <dcterms:modified xsi:type="dcterms:W3CDTF">2018-10-23T19:33:19Z</dcterms:modified>
</cp:coreProperties>
</file>